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0" r:id="rId6"/>
    <p:sldId id="298" r:id="rId7"/>
    <p:sldId id="299" r:id="rId8"/>
    <p:sldId id="261" r:id="rId9"/>
    <p:sldId id="262" r:id="rId10"/>
    <p:sldId id="263" r:id="rId11"/>
    <p:sldId id="264" r:id="rId12"/>
    <p:sldId id="265" r:id="rId13"/>
    <p:sldId id="266" r:id="rId14"/>
    <p:sldId id="267" r:id="rId15"/>
    <p:sldId id="268" r:id="rId16"/>
    <p:sldId id="269" r:id="rId17"/>
    <p:sldId id="270" r:id="rId18"/>
    <p:sldId id="271" r:id="rId19"/>
    <p:sldId id="275" r:id="rId20"/>
    <p:sldId id="276" r:id="rId21"/>
    <p:sldId id="277" r:id="rId22"/>
    <p:sldId id="278" r:id="rId23"/>
    <p:sldId id="279" r:id="rId24"/>
    <p:sldId id="280" r:id="rId25"/>
    <p:sldId id="281" r:id="rId26"/>
    <p:sldId id="284" r:id="rId27"/>
    <p:sldId id="285" r:id="rId28"/>
    <p:sldId id="286" r:id="rId29"/>
    <p:sldId id="282" r:id="rId30"/>
    <p:sldId id="283" r:id="rId31"/>
    <p:sldId id="287" r:id="rId32"/>
    <p:sldId id="288" r:id="rId33"/>
    <p:sldId id="289" r:id="rId34"/>
    <p:sldId id="290" r:id="rId35"/>
    <p:sldId id="291" r:id="rId36"/>
    <p:sldId id="292" r:id="rId37"/>
    <p:sldId id="293" r:id="rId38"/>
    <p:sldId id="294" r:id="rId39"/>
    <p:sldId id="295" r:id="rId40"/>
    <p:sldId id="296" r:id="rId41"/>
    <p:sldId id="297" r:id="rId42"/>
    <p:sldId id="272" r:id="rId43"/>
    <p:sldId id="273" r:id="rId44"/>
    <p:sldId id="274" r:id="rId45"/>
  </p:sldIdLst>
  <p:sldSz cx="12192000" cy="6858000"/>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4.png>
</file>

<file path=ppt/media/image5.png>
</file>

<file path=ppt/media/image6.jpeg>
</file>

<file path=ppt/media/image7.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ru-RU" smtClean="0"/>
              <a:t>Образец заголовка</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1673202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61BFA214-CA8C-466B-9DEB-D55CEFD3F6A7}" type="datetimeFigureOut">
              <a:rPr lang="uk-UA" smtClean="0"/>
              <a:t>31.12.2023</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3259989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ru-RU" smtClean="0"/>
              <a:t>Образец заголовка</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4"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14176854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ru-RU" smtClean="0"/>
              <a:t>Образец заголовка</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ru-RU" smtClean="0"/>
              <a:t>Образец текста</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4"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5636101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16767582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smtClean="0"/>
              <a:t>Образец заголовка</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4"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28964929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smtClean="0"/>
              <a:t>Образец заголовка</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4"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4969331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nchorCtr="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38287103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1058311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4219889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4022546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61BFA214-CA8C-466B-9DEB-D55CEFD3F6A7}" type="datetimeFigureOut">
              <a:rPr lang="uk-UA" smtClean="0"/>
              <a:t>31.12.2023</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26832651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61BFA214-CA8C-466B-9DEB-D55CEFD3F6A7}" type="datetimeFigureOut">
              <a:rPr lang="uk-UA" smtClean="0"/>
              <a:t>31.12.2023</a:t>
            </a:fld>
            <a:endParaRPr lang="uk-UA"/>
          </a:p>
        </p:txBody>
      </p:sp>
      <p:sp>
        <p:nvSpPr>
          <p:cNvPr id="8" name="Footer Placeholder 7"/>
          <p:cNvSpPr>
            <a:spLocks noGrp="1"/>
          </p:cNvSpPr>
          <p:nvPr>
            <p:ph type="ftr" sz="quarter" idx="11"/>
          </p:nvPr>
        </p:nvSpPr>
        <p:spPr/>
        <p:txBody>
          <a:bodyPr/>
          <a:lstStyle/>
          <a:p>
            <a:endParaRPr lang="uk-UA"/>
          </a:p>
        </p:txBody>
      </p:sp>
      <p:sp>
        <p:nvSpPr>
          <p:cNvPr id="9" name="Slide Number Placeholder 8"/>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422456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7" name="Date Placeholder 2"/>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3"/>
          <p:cNvSpPr>
            <a:spLocks noGrp="1"/>
          </p:cNvSpPr>
          <p:nvPr>
            <p:ph type="ftr" sz="quarter" idx="11"/>
          </p:nvPr>
        </p:nvSpPr>
        <p:spPr/>
        <p:txBody>
          <a:bodyPr/>
          <a:lstStyle/>
          <a:p>
            <a:endParaRPr lang="uk-UA"/>
          </a:p>
        </p:txBody>
      </p:sp>
      <p:sp>
        <p:nvSpPr>
          <p:cNvPr id="6" name="Slide Number Placeholder 4"/>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3763045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2"/>
          <p:cNvSpPr>
            <a:spLocks noGrp="1"/>
          </p:cNvSpPr>
          <p:nvPr>
            <p:ph type="ftr" sz="quarter" idx="11"/>
          </p:nvPr>
        </p:nvSpPr>
        <p:spPr/>
        <p:txBody>
          <a:bodyPr/>
          <a:lstStyle/>
          <a:p>
            <a:endParaRPr lang="uk-UA"/>
          </a:p>
        </p:txBody>
      </p:sp>
      <p:sp>
        <p:nvSpPr>
          <p:cNvPr id="6" name="Slide Number Placeholder 3"/>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26499686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ru-RU" smtClean="0"/>
              <a:t>Образец заголовка</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7" name="Date Placeholder 4"/>
          <p:cNvSpPr>
            <a:spLocks noGrp="1"/>
          </p:cNvSpPr>
          <p:nvPr>
            <p:ph type="dt" sz="half" idx="10"/>
          </p:nvPr>
        </p:nvSpPr>
        <p:spPr/>
        <p:txBody>
          <a:bodyPr/>
          <a:lstStyle/>
          <a:p>
            <a:fld id="{61BFA214-CA8C-466B-9DEB-D55CEFD3F6A7}" type="datetimeFigureOut">
              <a:rPr lang="uk-UA" smtClean="0"/>
              <a:t>31.12.2023</a:t>
            </a:fld>
            <a:endParaRPr lang="uk-UA"/>
          </a:p>
        </p:txBody>
      </p:sp>
      <p:sp>
        <p:nvSpPr>
          <p:cNvPr id="5" name="Footer Placeholder 5"/>
          <p:cNvSpPr>
            <a:spLocks noGrp="1"/>
          </p:cNvSpPr>
          <p:nvPr>
            <p:ph type="ftr" sz="quarter" idx="11"/>
          </p:nvPr>
        </p:nvSpPr>
        <p:spPr/>
        <p:txBody>
          <a:bodyPr/>
          <a:lstStyle/>
          <a:p>
            <a:endParaRPr lang="uk-UA"/>
          </a:p>
        </p:txBody>
      </p:sp>
      <p:sp>
        <p:nvSpPr>
          <p:cNvPr id="6" name="Slide Number Placeholder 6"/>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231188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61BFA214-CA8C-466B-9DEB-D55CEFD3F6A7}" type="datetimeFigureOut">
              <a:rPr lang="uk-UA" smtClean="0"/>
              <a:t>31.12.2023</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AB864716-21ED-4551-B45B-47843E09F18D}" type="slidenum">
              <a:rPr lang="uk-UA" smtClean="0"/>
              <a:t>‹#›</a:t>
            </a:fld>
            <a:endParaRPr lang="uk-UA"/>
          </a:p>
        </p:txBody>
      </p:sp>
    </p:spTree>
    <p:extLst>
      <p:ext uri="{BB962C8B-B14F-4D97-AF65-F5344CB8AC3E}">
        <p14:creationId xmlns:p14="http://schemas.microsoft.com/office/powerpoint/2010/main" val="1838877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ru-RU" smtClean="0"/>
              <a:t>Образец заголовка</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1BFA214-CA8C-466B-9DEB-D55CEFD3F6A7}" type="datetimeFigureOut">
              <a:rPr lang="uk-UA" smtClean="0"/>
              <a:t>31.12.2023</a:t>
            </a:fld>
            <a:endParaRPr lang="uk-UA"/>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uk-UA"/>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AB864716-21ED-4551-B45B-47843E09F18D}" type="slidenum">
              <a:rPr lang="uk-UA" smtClean="0"/>
              <a:t>‹#›</a:t>
            </a:fld>
            <a:endParaRPr lang="uk-UA"/>
          </a:p>
        </p:txBody>
      </p:sp>
    </p:spTree>
    <p:extLst>
      <p:ext uri="{BB962C8B-B14F-4D97-AF65-F5344CB8AC3E}">
        <p14:creationId xmlns:p14="http://schemas.microsoft.com/office/powerpoint/2010/main" val="3746728665"/>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https://www.facebook.com/pelicanlivecf/?ref=profile_intro_card"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facebook.com/LisosmugyPeli/?__tn__=,d,P-R&amp;eid=ARDqjh3gMaBZAXkql1GVJzzltZxK1vXh6iC6kkkj4p-s55Tc5yZmqISWqrP8bUsaXCVifkTTUlhVXdBG"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hyperlink" Target="https://uk.wikipedia.org/wiki/%D0%A1%D1%83%D1%85%D0%BE%D0%B2%D1%96%D1%97_%D0%B2_%D0%A3%D0%BA%D1%80%D0%B0%D1%97%D0%BD%D1%96"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nv.nltu.edu.ua/Archive/2013/23_15/91_Szu.pdf" TargetMode="External"/><Relationship Id="rId2" Type="http://schemas.openxmlformats.org/officeDocument/2006/relationships/hyperlink" Target="https://ulmg.odessa.gov.ua/polezakhysni-lisovi-smuhy/" TargetMode="External"/><Relationship Id="rId1" Type="http://schemas.openxmlformats.org/officeDocument/2006/relationships/slideLayout" Target="../slideLayouts/slideLayout2.xml"/><Relationship Id="rId4" Type="http://schemas.openxmlformats.org/officeDocument/2006/relationships/hyperlink" Target="https://superagronom.com/blog/674-polezahisni-smugi--radyanskiy-perejitok-chi-svitoviy-trend"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3048000" y="0"/>
            <a:ext cx="6096000" cy="1338828"/>
          </a:xfrm>
          <a:prstGeom prst="rect">
            <a:avLst/>
          </a:prstGeom>
        </p:spPr>
        <p:txBody>
          <a:bodyPr>
            <a:spAutoFit/>
          </a:bodyPr>
          <a:lstStyle/>
          <a:p>
            <a:pPr marR="53975" algn="ctr">
              <a:lnSpc>
                <a:spcPct val="150000"/>
              </a:lnSpc>
              <a:spcAft>
                <a:spcPts val="20"/>
              </a:spcAft>
            </a:pPr>
            <a:r>
              <a:rPr lang="uk-UA" b="1" dirty="0">
                <a:latin typeface="Times New Roman" panose="02020603050405020304" pitchFamily="18" charset="0"/>
                <a:ea typeface="Calibri" panose="020F0502020204030204" pitchFamily="34" charset="0"/>
                <a:cs typeface="Times New Roman" panose="02020603050405020304" pitchFamily="18" charset="0"/>
              </a:rPr>
              <a:t>МІНІСТЕРСТВО ОСВІТИ І НАУКИ УРАЇНИ</a:t>
            </a:r>
            <a:endParaRPr lang="uk-UA" sz="1400" dirty="0">
              <a:latin typeface="Calibri" panose="020F0502020204030204" pitchFamily="34" charset="0"/>
              <a:ea typeface="Calibri" panose="020F0502020204030204" pitchFamily="34" charset="0"/>
              <a:cs typeface="Times New Roman" panose="02020603050405020304" pitchFamily="18" charset="0"/>
            </a:endParaRPr>
          </a:p>
          <a:p>
            <a:pPr marL="90170" marR="53975" indent="450215" algn="ctr">
              <a:lnSpc>
                <a:spcPct val="150000"/>
              </a:lnSpc>
              <a:spcAft>
                <a:spcPts val="20"/>
              </a:spcAft>
            </a:pPr>
            <a:r>
              <a:rPr lang="uk-UA" b="1" dirty="0">
                <a:latin typeface="Times New Roman" panose="02020603050405020304" pitchFamily="18" charset="0"/>
                <a:ea typeface="Calibri" panose="020F0502020204030204" pitchFamily="34" charset="0"/>
                <a:cs typeface="Times New Roman" panose="02020603050405020304" pitchFamily="18" charset="0"/>
              </a:rPr>
              <a:t>ЧЕРНІГІВСЬКОГОНАЦІОНАЛЬНОГО ТЕХНОЛОГЧНОГО УНІВЕРСИТЕТУ</a:t>
            </a:r>
            <a:endParaRPr lang="uk-UA"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Прямоугольник 5"/>
          <p:cNvSpPr/>
          <p:nvPr/>
        </p:nvSpPr>
        <p:spPr>
          <a:xfrm>
            <a:off x="2931886" y="1338828"/>
            <a:ext cx="6096000" cy="1294393"/>
          </a:xfrm>
          <a:prstGeom prst="rect">
            <a:avLst/>
          </a:prstGeom>
        </p:spPr>
        <p:txBody>
          <a:bodyPr>
            <a:spAutoFit/>
          </a:bodyPr>
          <a:lstStyle/>
          <a:p>
            <a:pPr marL="90170" marR="53975" indent="450215" algn="ctr">
              <a:lnSpc>
                <a:spcPct val="150000"/>
              </a:lnSpc>
              <a:spcAft>
                <a:spcPts val="20"/>
              </a:spcAft>
            </a:pPr>
            <a:r>
              <a:rPr lang="uk-UA" dirty="0">
                <a:latin typeface="Times New Roman" panose="02020603050405020304" pitchFamily="18" charset="0"/>
                <a:ea typeface="Calibri" panose="020F0502020204030204" pitchFamily="34" charset="0"/>
                <a:cs typeface="Times New Roman" panose="02020603050405020304" pitchFamily="18" charset="0"/>
              </a:rPr>
              <a:t>ННІ бізнесу, природокористування і </a:t>
            </a:r>
            <a:r>
              <a:rPr lang="uk-UA" dirty="0" smtClean="0">
                <a:latin typeface="Times New Roman" panose="02020603050405020304" pitchFamily="18" charset="0"/>
                <a:ea typeface="Calibri" panose="020F0502020204030204" pitchFamily="34" charset="0"/>
                <a:cs typeface="Times New Roman" panose="02020603050405020304" pitchFamily="18" charset="0"/>
              </a:rPr>
              <a:t>туризму</a:t>
            </a:r>
            <a:endParaRPr lang="uk-UA" sz="1400" dirty="0" smtClean="0">
              <a:latin typeface="Calibri" panose="020F0502020204030204" pitchFamily="34" charset="0"/>
              <a:ea typeface="Calibri" panose="020F0502020204030204" pitchFamily="34" charset="0"/>
              <a:cs typeface="Times New Roman" panose="02020603050405020304" pitchFamily="18" charset="0"/>
            </a:endParaRPr>
          </a:p>
          <a:p>
            <a:pPr marL="90170" marR="53975" indent="450215" algn="ctr">
              <a:lnSpc>
                <a:spcPct val="150000"/>
              </a:lnSpc>
              <a:spcAft>
                <a:spcPts val="20"/>
              </a:spcAft>
            </a:pPr>
            <a:r>
              <a:rPr lang="uk-UA" dirty="0" smtClean="0">
                <a:latin typeface="Times New Roman" panose="02020603050405020304" pitchFamily="18" charset="0"/>
                <a:ea typeface="Calibri" panose="020F0502020204030204" pitchFamily="34" charset="0"/>
                <a:cs typeface="Times New Roman" panose="02020603050405020304" pitchFamily="18" charset="0"/>
              </a:rPr>
              <a:t>Кафедра </a:t>
            </a:r>
            <a:r>
              <a:rPr lang="uk-UA" dirty="0">
                <a:latin typeface="Times New Roman" panose="02020603050405020304" pitchFamily="18" charset="0"/>
                <a:ea typeface="Calibri" panose="020F0502020204030204" pitchFamily="34" charset="0"/>
                <a:cs typeface="Times New Roman" panose="02020603050405020304" pitchFamily="18" charset="0"/>
              </a:rPr>
              <a:t>аграрних технологій та лісового господарства</a:t>
            </a:r>
            <a:endParaRPr lang="uk-UA"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Прямоугольник 6"/>
          <p:cNvSpPr/>
          <p:nvPr/>
        </p:nvSpPr>
        <p:spPr>
          <a:xfrm>
            <a:off x="4113125" y="2590948"/>
            <a:ext cx="3733523" cy="461665"/>
          </a:xfrm>
          <a:prstGeom prst="rect">
            <a:avLst/>
          </a:prstGeom>
        </p:spPr>
        <p:txBody>
          <a:bodyPr wrap="none">
            <a:spAutoFit/>
          </a:bodyPr>
          <a:lstStyle/>
          <a:p>
            <a:pPr marL="90170" marR="53975" indent="450215" algn="ctr">
              <a:lnSpc>
                <a:spcPct val="150000"/>
              </a:lnSpc>
              <a:spcAft>
                <a:spcPts val="20"/>
              </a:spcAft>
            </a:pPr>
            <a:r>
              <a:rPr lang="uk-UA" sz="1600" b="1" dirty="0" smtClean="0">
                <a:solidFill>
                  <a:srgbClr val="FFFF00"/>
                </a:solidFill>
                <a:latin typeface="Times New Roman" panose="02020603050405020304" pitchFamily="18" charset="0"/>
                <a:ea typeface="Calibri" panose="020F0502020204030204" pitchFamily="34" charset="0"/>
                <a:cs typeface="Times New Roman" panose="02020603050405020304" pitchFamily="18" charset="0"/>
              </a:rPr>
              <a:t>Впускна кваліфікаційна робота</a:t>
            </a:r>
          </a:p>
        </p:txBody>
      </p:sp>
      <p:sp>
        <p:nvSpPr>
          <p:cNvPr id="8" name="TextBox 7"/>
          <p:cNvSpPr txBox="1"/>
          <p:nvPr/>
        </p:nvSpPr>
        <p:spPr>
          <a:xfrm>
            <a:off x="3628571" y="3397580"/>
            <a:ext cx="5399315" cy="1477328"/>
          </a:xfrm>
          <a:prstGeom prst="rect">
            <a:avLst/>
          </a:prstGeom>
          <a:noFill/>
        </p:spPr>
        <p:txBody>
          <a:bodyPr wrap="square" rtlCol="0">
            <a:spAutoFit/>
          </a:bodyPr>
          <a:lstStyle/>
          <a:p>
            <a:r>
              <a:rPr lang="uk-UA" dirty="0" smtClean="0">
                <a:latin typeface="Times New Roman" panose="02020603050405020304" pitchFamily="18" charset="0"/>
                <a:cs typeface="Times New Roman" panose="02020603050405020304" pitchFamily="18" charset="0"/>
              </a:rPr>
              <a:t>                            «Тема дипломної»</a:t>
            </a:r>
          </a:p>
          <a:p>
            <a:r>
              <a:rPr lang="uk-UA" dirty="0" smtClean="0">
                <a:latin typeface="Times New Roman" panose="02020603050405020304" pitchFamily="18" charset="0"/>
                <a:cs typeface="Times New Roman" panose="02020603050405020304" pitchFamily="18" charset="0"/>
              </a:rPr>
              <a:t>      Меліоративне </a:t>
            </a:r>
            <a:r>
              <a:rPr lang="uk-UA" dirty="0">
                <a:latin typeface="Times New Roman" panose="02020603050405020304" pitchFamily="18" charset="0"/>
                <a:cs typeface="Times New Roman" panose="02020603050405020304" pitchFamily="18" charset="0"/>
              </a:rPr>
              <a:t>значення полезахисних лісових насаджень в  </a:t>
            </a:r>
            <a:r>
              <a:rPr lang="uk-UA" dirty="0" smtClean="0">
                <a:latin typeface="Times New Roman" panose="02020603050405020304" pitchFamily="18" charset="0"/>
                <a:cs typeface="Times New Roman" panose="02020603050405020304" pitchFamily="18" charset="0"/>
              </a:rPr>
              <a:t>лісогосподарському </a:t>
            </a:r>
            <a:r>
              <a:rPr lang="uk-UA" dirty="0" err="1" smtClean="0">
                <a:latin typeface="Times New Roman" panose="02020603050405020304" pitchFamily="18" charset="0"/>
                <a:cs typeface="Times New Roman" panose="02020603050405020304" pitchFamily="18" charset="0"/>
              </a:rPr>
              <a:t>підпрємстві</a:t>
            </a:r>
            <a:r>
              <a:rPr lang="uk-UA" dirty="0" smtClean="0">
                <a:latin typeface="Times New Roman" panose="02020603050405020304" pitchFamily="18" charset="0"/>
                <a:cs typeface="Times New Roman" panose="02020603050405020304" pitchFamily="18" charset="0"/>
              </a:rPr>
              <a:t> </a:t>
            </a:r>
            <a:r>
              <a:rPr lang="uk-UA" dirty="0" err="1" smtClean="0">
                <a:latin typeface="Times New Roman" panose="02020603050405020304" pitchFamily="18" charset="0"/>
                <a:cs typeface="Times New Roman" panose="02020603050405020304" pitchFamily="18" charset="0"/>
              </a:rPr>
              <a:t>Коропський</a:t>
            </a:r>
            <a:r>
              <a:rPr lang="uk-UA" dirty="0" smtClean="0">
                <a:latin typeface="Times New Roman" panose="02020603050405020304" pitchFamily="18" charset="0"/>
                <a:cs typeface="Times New Roman" panose="02020603050405020304" pitchFamily="18" charset="0"/>
              </a:rPr>
              <a:t> СЛП «</a:t>
            </a:r>
            <a:r>
              <a:rPr lang="uk-UA" dirty="0" err="1" smtClean="0">
                <a:latin typeface="Times New Roman" panose="02020603050405020304" pitchFamily="18" charset="0"/>
                <a:cs typeface="Times New Roman" panose="02020603050405020304" pitchFamily="18" charset="0"/>
              </a:rPr>
              <a:t>Агролісгосп</a:t>
            </a:r>
            <a:r>
              <a:rPr lang="uk-UA" dirty="0" smtClean="0">
                <a:latin typeface="Times New Roman" panose="02020603050405020304" pitchFamily="18" charset="0"/>
                <a:cs typeface="Times New Roman" panose="02020603050405020304" pitchFamily="18" charset="0"/>
              </a:rPr>
              <a:t>»</a:t>
            </a:r>
            <a:endParaRPr lang="uk-UA" dirty="0">
              <a:latin typeface="Times New Roman" panose="02020603050405020304" pitchFamily="18" charset="0"/>
              <a:cs typeface="Times New Roman" panose="02020603050405020304" pitchFamily="18" charset="0"/>
            </a:endParaRPr>
          </a:p>
          <a:p>
            <a:endParaRPr lang="uk-UA" dirty="0"/>
          </a:p>
        </p:txBody>
      </p:sp>
      <p:sp>
        <p:nvSpPr>
          <p:cNvPr id="11" name="TextBox 10"/>
          <p:cNvSpPr txBox="1"/>
          <p:nvPr/>
        </p:nvSpPr>
        <p:spPr>
          <a:xfrm>
            <a:off x="8843853" y="2986697"/>
            <a:ext cx="3348148" cy="2031325"/>
          </a:xfrm>
          <a:prstGeom prst="rect">
            <a:avLst/>
          </a:prstGeom>
          <a:noFill/>
        </p:spPr>
        <p:txBody>
          <a:bodyPr wrap="square" rtlCol="0">
            <a:spAutoFit/>
          </a:bodyPr>
          <a:lstStyle/>
          <a:p>
            <a:r>
              <a:rPr lang="uk-UA" b="1" dirty="0"/>
              <a:t> </a:t>
            </a:r>
            <a:r>
              <a:rPr lang="uk-UA" dirty="0" smtClean="0"/>
              <a:t>студент </a:t>
            </a:r>
            <a:r>
              <a:rPr lang="en-US" dirty="0"/>
              <a:t>IV</a:t>
            </a:r>
            <a:r>
              <a:rPr lang="uk-UA" dirty="0"/>
              <a:t>- курсу</a:t>
            </a:r>
          </a:p>
          <a:p>
            <a:r>
              <a:rPr lang="uk-UA" dirty="0" smtClean="0"/>
              <a:t>  групи </a:t>
            </a:r>
            <a:r>
              <a:rPr lang="uk-UA" dirty="0"/>
              <a:t>ЛС – 161</a:t>
            </a:r>
          </a:p>
          <a:p>
            <a:r>
              <a:rPr lang="uk-UA" dirty="0"/>
              <a:t> </a:t>
            </a:r>
            <a:r>
              <a:rPr lang="uk-UA" dirty="0" smtClean="0"/>
              <a:t> </a:t>
            </a:r>
            <a:r>
              <a:rPr lang="uk-UA" dirty="0"/>
              <a:t>Солодкий С. </a:t>
            </a:r>
            <a:r>
              <a:rPr lang="uk-UA" dirty="0" smtClean="0"/>
              <a:t>М</a:t>
            </a:r>
          </a:p>
          <a:p>
            <a:r>
              <a:rPr lang="uk-UA" dirty="0" smtClean="0"/>
              <a:t>  спеціальність 205 Лісове         господарство</a:t>
            </a:r>
          </a:p>
          <a:p>
            <a:r>
              <a:rPr lang="uk-UA" dirty="0" smtClean="0"/>
              <a:t>  Керівник: (</a:t>
            </a:r>
            <a:r>
              <a:rPr lang="uk-UA" dirty="0" err="1" smtClean="0"/>
              <a:t>к.с.н</a:t>
            </a:r>
            <a:r>
              <a:rPr lang="uk-UA" smtClean="0"/>
              <a:t>.) </a:t>
            </a:r>
            <a:r>
              <a:rPr lang="uk-UA" dirty="0" err="1" smtClean="0"/>
              <a:t>Брайко</a:t>
            </a:r>
            <a:r>
              <a:rPr lang="uk-UA" dirty="0" smtClean="0"/>
              <a:t> В. Б.</a:t>
            </a:r>
            <a:endParaRPr lang="uk-UA" dirty="0"/>
          </a:p>
        </p:txBody>
      </p:sp>
      <p:sp>
        <p:nvSpPr>
          <p:cNvPr id="12" name="TextBox 11"/>
          <p:cNvSpPr txBox="1"/>
          <p:nvPr/>
        </p:nvSpPr>
        <p:spPr>
          <a:xfrm flipH="1">
            <a:off x="5743701" y="5916265"/>
            <a:ext cx="1600526" cy="646331"/>
          </a:xfrm>
          <a:prstGeom prst="rect">
            <a:avLst/>
          </a:prstGeom>
          <a:noFill/>
        </p:spPr>
        <p:txBody>
          <a:bodyPr wrap="square" rtlCol="0">
            <a:spAutoFit/>
          </a:bodyPr>
          <a:lstStyle/>
          <a:p>
            <a:r>
              <a:rPr lang="uk-UA" dirty="0" smtClean="0"/>
              <a:t> м. Чернігів</a:t>
            </a:r>
          </a:p>
          <a:p>
            <a:r>
              <a:rPr lang="uk-UA" dirty="0" smtClean="0"/>
              <a:t>     2020 р.</a:t>
            </a:r>
            <a:endParaRPr lang="uk-UA" dirty="0"/>
          </a:p>
        </p:txBody>
      </p:sp>
      <p:pic>
        <p:nvPicPr>
          <p:cNvPr id="1026" name="Picture 2" descr="Лісові насадження на захисті врожаїв — Агробізнес сьогодні"/>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28" y="2032000"/>
            <a:ext cx="3576343" cy="4826000"/>
          </a:xfrm>
          <a:prstGeom prst="rect">
            <a:avLst/>
          </a:prstGeom>
          <a:noFill/>
          <a:extLst>
            <a:ext uri="{909E8E84-426E-40DD-AFC4-6F175D3DCCD1}">
              <a14:hiddenFill xmlns:a14="http://schemas.microsoft.com/office/drawing/2010/main">
                <a:solidFill>
                  <a:srgbClr val="FFFFFF"/>
                </a:solidFill>
              </a14:hiddenFill>
            </a:ext>
          </a:extLst>
        </p:spPr>
      </p:pic>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4057" y="20197"/>
            <a:ext cx="3387659" cy="2832615"/>
          </a:xfrm>
          <a:prstGeom prst="rect">
            <a:avLst/>
          </a:prstGeom>
        </p:spPr>
      </p:pic>
    </p:spTree>
    <p:extLst>
      <p:ext uri="{BB962C8B-B14F-4D97-AF65-F5344CB8AC3E}">
        <p14:creationId xmlns:p14="http://schemas.microsoft.com/office/powerpoint/2010/main" val="1292085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gn="just">
              <a:lnSpc>
                <a:spcPct val="200000"/>
              </a:lnSpc>
            </a:pPr>
            <a:r>
              <a:rPr lang="uk-UA" sz="2400" dirty="0">
                <a:latin typeface="Times New Roman" panose="02020603050405020304" pitchFamily="18" charset="0"/>
                <a:cs typeface="Times New Roman" panose="02020603050405020304" pitchFamily="18" charset="0"/>
              </a:rPr>
              <a:t>Подекуди вони продовжувались до 1940 р. Це трапилось через </a:t>
            </a:r>
            <a:r>
              <a:rPr lang="uk-UA" sz="2400" dirty="0" smtClean="0">
                <a:latin typeface="Times New Roman" panose="02020603050405020304" pitchFamily="18" charset="0"/>
                <a:cs typeface="Times New Roman" panose="02020603050405020304" pitchFamily="18" charset="0"/>
              </a:rPr>
              <a:t>нераціональне </a:t>
            </a:r>
            <a:r>
              <a:rPr lang="uk-UA" sz="2400" dirty="0">
                <a:latin typeface="Times New Roman" panose="02020603050405020304" pitchFamily="18" charset="0"/>
                <a:cs typeface="Times New Roman" panose="02020603050405020304" pitchFamily="18" charset="0"/>
              </a:rPr>
              <a:t>ведення сільського господарства, яке було посилене низкою природних катастроф – </a:t>
            </a:r>
            <a:r>
              <a:rPr lang="uk-UA" sz="2400" dirty="0" err="1">
                <a:latin typeface="Times New Roman" panose="02020603050405020304" pitchFamily="18" charset="0"/>
                <a:cs typeface="Times New Roman" panose="02020603050405020304" pitchFamily="18" charset="0"/>
              </a:rPr>
              <a:t>посух</a:t>
            </a:r>
            <a:r>
              <a:rPr lang="uk-UA" sz="2400" dirty="0">
                <a:latin typeface="Times New Roman" panose="02020603050405020304" pitchFamily="18" charset="0"/>
                <a:cs typeface="Times New Roman" panose="02020603050405020304" pitchFamily="18" charset="0"/>
              </a:rPr>
              <a:t>. Відсутність сівозмін, спалювання стерні та інші несприятливі фактори призвели до масштабних проявів де гуміфікації, втрати ґрунтом структури та, як наслідок, перенесень ґрунтових частинок з верхнього гумусового горизонту на значні відстані з вітром – власне пилових бур. Найінтенсивніші з них спостерігали у штатах Колорадо, Техасі, </a:t>
            </a:r>
            <a:r>
              <a:rPr lang="uk-UA" sz="2400" dirty="0" err="1">
                <a:latin typeface="Times New Roman" panose="02020603050405020304" pitchFamily="18" charset="0"/>
                <a:cs typeface="Times New Roman" panose="02020603050405020304" pitchFamily="18" charset="0"/>
              </a:rPr>
              <a:t>Канзасі</a:t>
            </a:r>
            <a:r>
              <a:rPr lang="uk-UA" sz="2400" dirty="0">
                <a:latin typeface="Times New Roman" panose="02020603050405020304" pitchFamily="18" charset="0"/>
                <a:cs typeface="Times New Roman" panose="02020603050405020304" pitchFamily="18" charset="0"/>
              </a:rPr>
              <a:t>, Нью-Мехіко та </a:t>
            </a:r>
            <a:r>
              <a:rPr lang="uk-UA" sz="2400" dirty="0" err="1">
                <a:latin typeface="Times New Roman" panose="02020603050405020304" pitchFamily="18" charset="0"/>
                <a:cs typeface="Times New Roman" panose="02020603050405020304" pitchFamily="18" charset="0"/>
              </a:rPr>
              <a:t>Оклахомі</a:t>
            </a:r>
            <a:r>
              <a:rPr lang="uk-UA" sz="2400" dirty="0">
                <a:latin typeface="Times New Roman" panose="02020603050405020304" pitchFamily="18" charset="0"/>
                <a:cs typeface="Times New Roman" panose="02020603050405020304" pitchFamily="18" charset="0"/>
              </a:rPr>
              <a:t>. Ця територія отримала назву "Пиловий котел" (</a:t>
            </a:r>
            <a:r>
              <a:rPr lang="uk-UA" sz="2400" dirty="0" err="1">
                <a:latin typeface="Times New Roman" panose="02020603050405020304" pitchFamily="18" charset="0"/>
                <a:cs typeface="Times New Roman" panose="02020603050405020304" pitchFamily="18" charset="0"/>
              </a:rPr>
              <a:t>Dust</a:t>
            </a:r>
            <a:r>
              <a:rPr lang="uk-UA" sz="2400" dirty="0">
                <a:latin typeface="Times New Roman" panose="02020603050405020304" pitchFamily="18" charset="0"/>
                <a:cs typeface="Times New Roman" panose="02020603050405020304" pitchFamily="18" charset="0"/>
              </a:rPr>
              <a:t>         </a:t>
            </a:r>
            <a:r>
              <a:rPr lang="uk-UA" sz="2400" dirty="0" err="1">
                <a:latin typeface="Times New Roman" panose="02020603050405020304" pitchFamily="18" charset="0"/>
                <a:cs typeface="Times New Roman" panose="02020603050405020304" pitchFamily="18" charset="0"/>
              </a:rPr>
              <a:t>Bowl</a:t>
            </a:r>
            <a:r>
              <a:rPr lang="uk-UA" sz="2400" dirty="0" smtClean="0">
                <a:latin typeface="Times New Roman" panose="02020603050405020304" pitchFamily="18" charset="0"/>
                <a:cs typeface="Times New Roman" panose="02020603050405020304" pitchFamily="18" charset="0"/>
              </a:rPr>
              <a:t>). [2]</a:t>
            </a:r>
            <a:r>
              <a:rPr lang="uk-UA" dirty="0"/>
              <a:t/>
            </a:r>
            <a:br>
              <a:rPr lang="uk-UA" dirty="0"/>
            </a:br>
            <a:endParaRPr lang="uk-UA" dirty="0"/>
          </a:p>
        </p:txBody>
      </p:sp>
    </p:spTree>
    <p:extLst>
      <p:ext uri="{BB962C8B-B14F-4D97-AF65-F5344CB8AC3E}">
        <p14:creationId xmlns:p14="http://schemas.microsoft.com/office/powerpoint/2010/main" val="526572058"/>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gn="just">
              <a:lnSpc>
                <a:spcPct val="200000"/>
              </a:lnSpc>
            </a:pPr>
            <a:r>
              <a:rPr lang="uk-UA" sz="2400" i="1" dirty="0">
                <a:latin typeface="Times New Roman" panose="02020603050405020304" pitchFamily="18" charset="0"/>
                <a:cs typeface="Times New Roman" panose="02020603050405020304" pitchFamily="18" charset="0"/>
              </a:rPr>
              <a:t>Зелена Велика Стіна у Китаї дивитися рис. 1.2 .</a:t>
            </a:r>
            <a:r>
              <a:rPr lang="uk-UA" sz="2400" dirty="0">
                <a:latin typeface="Times New Roman" panose="02020603050405020304" pitchFamily="18" charset="0"/>
                <a:cs typeface="Times New Roman" panose="02020603050405020304" pitchFamily="18" charset="0"/>
              </a:rPr>
              <a:t> Подібно до пилових бур у США у 30-х роках ХХ ст., на території Азії сформувався феномен "азійські пилові бурі". Вони призводять до перенесення значних мас піску та пилу з пустелі Гобі, що на півночі Китаю, до Кореї та Японії. Крім значної шкоди для сільського господарства, ці явища є небезпечними для здоров'я населення, адже частинки пилу </a:t>
            </a:r>
            <a:r>
              <a:rPr lang="uk-UA" sz="2400" dirty="0" err="1">
                <a:latin typeface="Times New Roman" panose="02020603050405020304" pitchFamily="18" charset="0"/>
                <a:cs typeface="Times New Roman" panose="02020603050405020304" pitchFamily="18" charset="0"/>
              </a:rPr>
              <a:t>сорбують</a:t>
            </a:r>
            <a:r>
              <a:rPr lang="uk-UA" sz="2400" dirty="0">
                <a:latin typeface="Times New Roman" panose="02020603050405020304" pitchFamily="18" charset="0"/>
                <a:cs typeface="Times New Roman" panose="02020603050405020304" pitchFamily="18" charset="0"/>
              </a:rPr>
              <a:t> на своїй поверхні різноманітні </a:t>
            </a:r>
            <a:r>
              <a:rPr lang="uk-UA" sz="2400" dirty="0" err="1">
                <a:latin typeface="Times New Roman" panose="02020603050405020304" pitchFamily="18" charset="0"/>
                <a:cs typeface="Times New Roman" panose="02020603050405020304" pitchFamily="18" charset="0"/>
              </a:rPr>
              <a:t>полютанти</a:t>
            </a:r>
            <a:r>
              <a:rPr lang="uk-UA" sz="2400" dirty="0">
                <a:latin typeface="Times New Roman" panose="02020603050405020304" pitchFamily="18" charset="0"/>
                <a:cs typeface="Times New Roman" panose="02020603050405020304" pitchFamily="18" charset="0"/>
              </a:rPr>
              <a:t>. Єдиним способом вирішення цієї проблеми було визначено створення Великої зеленої стіни у Китаї, подібної до розглянутої вище системи у США</a:t>
            </a:r>
            <a:r>
              <a:rPr lang="uk-UA" sz="2400" dirty="0" smtClean="0">
                <a:latin typeface="Times New Roman" panose="02020603050405020304" pitchFamily="18" charset="0"/>
                <a:cs typeface="Times New Roman" panose="02020603050405020304" pitchFamily="18" charset="0"/>
              </a:rPr>
              <a:t>. [2]</a:t>
            </a:r>
            <a:r>
              <a:rPr lang="uk-UA" sz="2800" dirty="0"/>
              <a:t/>
            </a:r>
            <a:br>
              <a:rPr lang="uk-UA" sz="2800" dirty="0"/>
            </a:br>
            <a:endParaRPr lang="uk-UA" sz="2800" dirty="0"/>
          </a:p>
        </p:txBody>
      </p:sp>
    </p:spTree>
    <p:extLst>
      <p:ext uri="{BB962C8B-B14F-4D97-AF65-F5344CB8AC3E}">
        <p14:creationId xmlns:p14="http://schemas.microsoft.com/office/powerpoint/2010/main" val="3218776420"/>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 y="0"/>
            <a:ext cx="12191999" cy="6858000"/>
          </a:xfrm>
        </p:spPr>
        <p:txBody>
          <a:bodyPr/>
          <a:lstStyle/>
          <a:p>
            <a:endParaRPr lang="uk-UA" dirty="0"/>
          </a:p>
        </p:txBody>
      </p:sp>
      <p:pic>
        <p:nvPicPr>
          <p:cNvPr id="4" name="Рисунок 3" descr="https://ic.pics.livejournal.com/aqua_mar/37865536/170016/170016_original.jpg"/>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ln>
            <a:noFill/>
          </a:ln>
        </p:spPr>
      </p:pic>
      <p:sp>
        <p:nvSpPr>
          <p:cNvPr id="5" name="Скругленный прямоугольник 4"/>
          <p:cNvSpPr/>
          <p:nvPr/>
        </p:nvSpPr>
        <p:spPr>
          <a:xfrm>
            <a:off x="5123543" y="5689600"/>
            <a:ext cx="6604000" cy="1168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sz="2800" b="1" i="1" dirty="0">
                <a:latin typeface="Times New Roman" panose="02020603050405020304" pitchFamily="18" charset="0"/>
                <a:cs typeface="Times New Roman" panose="02020603050405020304" pitchFamily="18" charset="0"/>
              </a:rPr>
              <a:t>Рис. 1.2 -  Велика зелена стіна у </a:t>
            </a:r>
            <a:r>
              <a:rPr lang="uk-UA" sz="2800" b="1" i="1" dirty="0" smtClean="0">
                <a:latin typeface="Times New Roman" panose="02020603050405020304" pitchFamily="18" charset="0"/>
                <a:cs typeface="Times New Roman" panose="02020603050405020304" pitchFamily="18" charset="0"/>
              </a:rPr>
              <a:t>Китаї [2]</a:t>
            </a:r>
            <a:endParaRPr lang="uk-UA"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3968631"/>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gn="just">
              <a:lnSpc>
                <a:spcPct val="200000"/>
              </a:lnSpc>
            </a:pPr>
            <a:r>
              <a:rPr lang="uk-UA" sz="2000" i="1" dirty="0">
                <a:latin typeface="Times New Roman" panose="02020603050405020304" pitchFamily="18" charset="0"/>
                <a:cs typeface="Times New Roman" panose="02020603050405020304" pitchFamily="18" charset="0"/>
              </a:rPr>
              <a:t>Велика зелена стіна в Сахарі та Сахелі дивитися рис. 1.3.</a:t>
            </a:r>
            <a:r>
              <a:rPr lang="uk-UA" sz="2000" dirty="0">
                <a:latin typeface="Times New Roman" panose="02020603050405020304" pitchFamily="18" charset="0"/>
                <a:cs typeface="Times New Roman" panose="02020603050405020304" pitchFamily="18" charset="0"/>
              </a:rPr>
              <a:t> </a:t>
            </a:r>
            <a:r>
              <a:rPr lang="uk-UA" sz="2000" dirty="0" err="1">
                <a:latin typeface="Times New Roman" panose="02020603050405020304" pitchFamily="18" charset="0"/>
                <a:cs typeface="Times New Roman" panose="02020603050405020304" pitchFamily="18" charset="0"/>
              </a:rPr>
              <a:t>Наймасштабнішим</a:t>
            </a:r>
            <a:r>
              <a:rPr lang="uk-UA" sz="2000" dirty="0">
                <a:latin typeface="Times New Roman" panose="02020603050405020304" pitchFamily="18" charset="0"/>
                <a:cs typeface="Times New Roman" panose="02020603050405020304" pitchFamily="18" charset="0"/>
              </a:rPr>
              <a:t> проектом із створення полезахисних насаджень варто визнати Велику зелену стіну в Сахарі та Сахелі. Як і у випадку із розглянутою вище "зеленою стіною" в Китаї, африканська створюється для того, щоб зупинити просування пустелі Сахара на південь та зменшити частоту й інтенсивність пилових бур. У разі успішного за- вершення проекту, пояс рослинності шириною 15 км та довжиною 7 775 км протягнеться через весь африканський континент від Сенегалу (узбережжя Атлантики) до Джибуті (узбережжя Червоного моря) і пройде крізь одинадцять африканських держав</a:t>
            </a:r>
            <a:r>
              <a:rPr lang="uk-UA" sz="2000" dirty="0" smtClean="0">
                <a:latin typeface="Times New Roman" panose="02020603050405020304" pitchFamily="18" charset="0"/>
                <a:cs typeface="Times New Roman" panose="02020603050405020304" pitchFamily="18" charset="0"/>
              </a:rPr>
              <a:t>. [2]</a:t>
            </a:r>
            <a:br>
              <a:rPr lang="uk-UA" sz="2000" dirty="0" smtClean="0">
                <a:latin typeface="Times New Roman" panose="02020603050405020304" pitchFamily="18" charset="0"/>
                <a:cs typeface="Times New Roman" panose="02020603050405020304" pitchFamily="18" charset="0"/>
              </a:rPr>
            </a:br>
            <a:r>
              <a:rPr lang="uk-UA" dirty="0"/>
              <a:t/>
            </a:r>
            <a:br>
              <a:rPr lang="uk-UA" dirty="0"/>
            </a:br>
            <a:endParaRPr lang="uk-UA" dirty="0"/>
          </a:p>
        </p:txBody>
      </p:sp>
    </p:spTree>
    <p:extLst>
      <p:ext uri="{BB962C8B-B14F-4D97-AF65-F5344CB8AC3E}">
        <p14:creationId xmlns:p14="http://schemas.microsoft.com/office/powerpoint/2010/main" val="1162874025"/>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endParaRPr lang="uk-UA" dirty="0"/>
          </a:p>
        </p:txBody>
      </p:sp>
      <p:pic>
        <p:nvPicPr>
          <p:cNvPr id="4" name="Рисунок 3" descr="Результат пошуку зображень за запитом Велика зелена стіна в Сахарі та Сахелі."/>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ln>
            <a:noFill/>
          </a:ln>
        </p:spPr>
      </p:pic>
      <p:sp>
        <p:nvSpPr>
          <p:cNvPr id="5" name="Скругленный прямоугольник 4"/>
          <p:cNvSpPr/>
          <p:nvPr/>
        </p:nvSpPr>
        <p:spPr>
          <a:xfrm>
            <a:off x="6836229" y="5312229"/>
            <a:ext cx="4775200" cy="126274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b="1" dirty="0" smtClean="0"/>
              <a:t>   </a:t>
            </a:r>
            <a:r>
              <a:rPr lang="uk-UA" sz="2400" b="1" dirty="0" smtClean="0">
                <a:latin typeface="Times New Roman" panose="02020603050405020304" pitchFamily="18" charset="0"/>
                <a:cs typeface="Times New Roman" panose="02020603050405020304" pitchFamily="18" charset="0"/>
              </a:rPr>
              <a:t>Рис</a:t>
            </a:r>
            <a:r>
              <a:rPr lang="uk-UA" sz="2400" b="1" dirty="0">
                <a:latin typeface="Times New Roman" panose="02020603050405020304" pitchFamily="18" charset="0"/>
                <a:cs typeface="Times New Roman" panose="02020603050405020304" pitchFamily="18" charset="0"/>
              </a:rPr>
              <a:t>. 1.3 - </a:t>
            </a:r>
            <a:r>
              <a:rPr lang="uk-UA" sz="2400" b="1" i="1" dirty="0">
                <a:latin typeface="Times New Roman" panose="02020603050405020304" pitchFamily="18" charset="0"/>
                <a:cs typeface="Times New Roman" panose="02020603050405020304" pitchFamily="18" charset="0"/>
              </a:rPr>
              <a:t>Велика зелена стіна в Сахарі та </a:t>
            </a:r>
            <a:r>
              <a:rPr lang="uk-UA" sz="2400" b="1" i="1" dirty="0" smtClean="0">
                <a:latin typeface="Times New Roman" panose="02020603050405020304" pitchFamily="18" charset="0"/>
                <a:cs typeface="Times New Roman" panose="02020603050405020304" pitchFamily="18" charset="0"/>
              </a:rPr>
              <a:t>Сахелі [2]</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1631808"/>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scene3d>
              <a:camera prst="orthographicFront"/>
              <a:lightRig rig="harsh" dir="t"/>
            </a:scene3d>
            <a:sp3d extrusionH="57150" prstMaterial="matte">
              <a:bevelT w="63500" h="12700" prst="angle"/>
              <a:contourClr>
                <a:schemeClr val="bg1">
                  <a:lumMod val="65000"/>
                </a:schemeClr>
              </a:contourClr>
            </a:sp3d>
          </a:bodyPr>
          <a:lstStyle/>
          <a:p>
            <a:pPr algn="just"/>
            <a:r>
              <a:rPr lang="uk-UA" sz="2000" b="1" dirty="0">
                <a:ln/>
                <a:solidFill>
                  <a:schemeClr val="accent3"/>
                </a:solidFill>
                <a:latin typeface="Times New Roman" panose="02020603050405020304" pitchFamily="18" charset="0"/>
                <a:cs typeface="Times New Roman" panose="02020603050405020304" pitchFamily="18" charset="0"/>
              </a:rPr>
              <a:t>Сьогодні в Україні актуальним є проект «Лісосмуги життя», розроблений Благодійним фондом </a:t>
            </a:r>
            <a:r>
              <a:rPr lang="uk-UA" sz="2000" b="1" i="1" dirty="0" err="1">
                <a:ln/>
                <a:solidFill>
                  <a:schemeClr val="accent3"/>
                </a:solidFill>
                <a:latin typeface="Times New Roman" panose="02020603050405020304" pitchFamily="18" charset="0"/>
                <a:cs typeface="Times New Roman" panose="02020603050405020304" pitchFamily="18" charset="0"/>
                <a:hlinkClick r:id="rId2"/>
              </a:rPr>
              <a:t>Peli</a:t>
            </a:r>
            <a:r>
              <a:rPr lang="uk-UA" sz="2000" b="1" i="1" dirty="0">
                <a:ln/>
                <a:solidFill>
                  <a:schemeClr val="accent3"/>
                </a:solidFill>
                <a:latin typeface="Times New Roman" panose="02020603050405020304" pitchFamily="18" charset="0"/>
                <a:cs typeface="Times New Roman" panose="02020603050405020304" pitchFamily="18" charset="0"/>
                <a:hlinkClick r:id="rId2"/>
              </a:rPr>
              <a:t> </a:t>
            </a:r>
            <a:r>
              <a:rPr lang="uk-UA" sz="2000" b="1" i="1" dirty="0" err="1">
                <a:ln/>
                <a:solidFill>
                  <a:schemeClr val="accent3"/>
                </a:solidFill>
                <a:latin typeface="Times New Roman" panose="02020603050405020304" pitchFamily="18" charset="0"/>
                <a:cs typeface="Times New Roman" panose="02020603050405020304" pitchFamily="18" charset="0"/>
                <a:hlinkClick r:id="rId2"/>
              </a:rPr>
              <a:t>can</a:t>
            </a:r>
            <a:r>
              <a:rPr lang="uk-UA" sz="2000" b="1" i="1" dirty="0">
                <a:ln/>
                <a:solidFill>
                  <a:schemeClr val="accent3"/>
                </a:solidFill>
                <a:latin typeface="Times New Roman" panose="02020603050405020304" pitchFamily="18" charset="0"/>
                <a:cs typeface="Times New Roman" panose="02020603050405020304" pitchFamily="18" charset="0"/>
                <a:hlinkClick r:id="rId2"/>
              </a:rPr>
              <a:t> </a:t>
            </a:r>
            <a:r>
              <a:rPr lang="uk-UA" sz="2000" b="1" i="1" dirty="0" err="1">
                <a:ln/>
                <a:solidFill>
                  <a:schemeClr val="accent3"/>
                </a:solidFill>
                <a:latin typeface="Times New Roman" panose="02020603050405020304" pitchFamily="18" charset="0"/>
                <a:cs typeface="Times New Roman" panose="02020603050405020304" pitchFamily="18" charset="0"/>
                <a:hlinkClick r:id="rId2"/>
              </a:rPr>
              <a:t>live</a:t>
            </a:r>
            <a:r>
              <a:rPr lang="uk-UA" sz="2000" dirty="0">
                <a:ln/>
                <a:solidFill>
                  <a:schemeClr val="accent3"/>
                </a:solidFill>
                <a:latin typeface="Times New Roman" panose="02020603050405020304" pitchFamily="18" charset="0"/>
                <a:cs typeface="Times New Roman" panose="02020603050405020304" pitchFamily="18" charset="0"/>
              </a:rPr>
              <a:t> </a:t>
            </a:r>
            <a:r>
              <a:rPr lang="uk-UA" sz="2000" b="1" dirty="0">
                <a:ln/>
                <a:solidFill>
                  <a:schemeClr val="accent3"/>
                </a:solidFill>
                <a:latin typeface="Times New Roman" panose="02020603050405020304" pitchFamily="18" charset="0"/>
                <a:cs typeface="Times New Roman" panose="02020603050405020304" pitchFamily="18" charset="0"/>
              </a:rPr>
              <a:t>за інформаційної підтримки компанії </a:t>
            </a:r>
            <a:r>
              <a:rPr lang="uk-UA" sz="2000" b="1" dirty="0" err="1">
                <a:ln/>
                <a:solidFill>
                  <a:schemeClr val="accent3"/>
                </a:solidFill>
                <a:latin typeface="Times New Roman" panose="02020603050405020304" pitchFamily="18" charset="0"/>
                <a:cs typeface="Times New Roman" panose="02020603050405020304" pitchFamily="18" charset="0"/>
              </a:rPr>
              <a:t>Latifundist</a:t>
            </a:r>
            <a:r>
              <a:rPr lang="uk-UA" sz="2000" b="1" dirty="0">
                <a:ln/>
                <a:solidFill>
                  <a:schemeClr val="accent3"/>
                </a:solidFill>
                <a:latin typeface="Times New Roman" panose="02020603050405020304" pitchFamily="18" charset="0"/>
                <a:cs typeface="Times New Roman" panose="02020603050405020304" pitchFamily="18" charset="0"/>
              </a:rPr>
              <a:t> </a:t>
            </a:r>
            <a:r>
              <a:rPr lang="uk-UA" sz="2000" b="1" dirty="0" err="1">
                <a:ln/>
                <a:solidFill>
                  <a:schemeClr val="accent3"/>
                </a:solidFill>
                <a:latin typeface="Times New Roman" panose="02020603050405020304" pitchFamily="18" charset="0"/>
                <a:cs typeface="Times New Roman" panose="02020603050405020304" pitchFamily="18" charset="0"/>
              </a:rPr>
              <a:t>Media</a:t>
            </a:r>
            <a:r>
              <a:rPr lang="uk-UA" sz="2000" b="1" dirty="0">
                <a:ln/>
                <a:solidFill>
                  <a:schemeClr val="accent3"/>
                </a:solidFill>
                <a:latin typeface="Times New Roman" panose="02020603050405020304" pitchFamily="18" charset="0"/>
                <a:cs typeface="Times New Roman" panose="02020603050405020304" pitchFamily="18" charset="0"/>
              </a:rPr>
              <a:t> див. рис. 1.4. </a:t>
            </a:r>
            <a:br>
              <a:rPr lang="uk-UA" sz="2000" b="1" dirty="0">
                <a:ln/>
                <a:solidFill>
                  <a:schemeClr val="accent3"/>
                </a:solidFill>
                <a:latin typeface="Times New Roman" panose="02020603050405020304" pitchFamily="18" charset="0"/>
                <a:cs typeface="Times New Roman" panose="02020603050405020304" pitchFamily="18" charset="0"/>
              </a:rPr>
            </a:br>
            <a:endParaRPr lang="uk-UA" sz="2000" b="1" dirty="0">
              <a:ln/>
              <a:solidFill>
                <a:schemeClr val="accent3"/>
              </a:solidFill>
              <a:latin typeface="Times New Roman" panose="02020603050405020304" pitchFamily="18" charset="0"/>
              <a:cs typeface="Times New Roman" panose="02020603050405020304" pitchFamily="18" charset="0"/>
            </a:endParaRPr>
          </a:p>
        </p:txBody>
      </p:sp>
      <p:pic>
        <p:nvPicPr>
          <p:cNvPr id="4" name="Рисунок 3" descr="Лісосмуги"/>
          <p:cNvPicPr/>
          <p:nvPr/>
        </p:nvPicPr>
        <p:blipFill>
          <a:blip r:embed="rId3">
            <a:extLst>
              <a:ext uri="{28A0092B-C50C-407E-A947-70E740481C1C}">
                <a14:useLocalDpi xmlns:a14="http://schemas.microsoft.com/office/drawing/2010/main" val="0"/>
              </a:ext>
            </a:extLst>
          </a:blip>
          <a:srcRect/>
          <a:stretch>
            <a:fillRect/>
          </a:stretch>
        </p:blipFill>
        <p:spPr bwMode="auto">
          <a:xfrm>
            <a:off x="1" y="870857"/>
            <a:ext cx="12191998" cy="5987143"/>
          </a:xfrm>
          <a:prstGeom prst="rect">
            <a:avLst/>
          </a:prstGeom>
          <a:noFill/>
          <a:ln>
            <a:noFill/>
          </a:ln>
        </p:spPr>
      </p:pic>
      <p:sp>
        <p:nvSpPr>
          <p:cNvPr id="5" name="Скругленный прямоугольник 4"/>
          <p:cNvSpPr/>
          <p:nvPr/>
        </p:nvSpPr>
        <p:spPr>
          <a:xfrm>
            <a:off x="0" y="5580743"/>
            <a:ext cx="4180114" cy="127725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r>
              <a:rPr lang="uk-UA" b="1" dirty="0" smtClean="0">
                <a:latin typeface="Times New Roman" panose="02020603050405020304" pitchFamily="18" charset="0"/>
                <a:cs typeface="Times New Roman" panose="02020603050405020304" pitchFamily="18" charset="0"/>
              </a:rPr>
              <a:t> Рисунок </a:t>
            </a:r>
            <a:r>
              <a:rPr lang="uk-UA" b="1" dirty="0">
                <a:latin typeface="Times New Roman" panose="02020603050405020304" pitchFamily="18" charset="0"/>
                <a:cs typeface="Times New Roman" panose="02020603050405020304" pitchFamily="18" charset="0"/>
              </a:rPr>
              <a:t>1.4 – «Лісосмуги життя</a:t>
            </a:r>
            <a:r>
              <a:rPr lang="uk-UA" b="1" dirty="0" smtClean="0">
                <a:latin typeface="Times New Roman" panose="02020603050405020304" pitchFamily="18" charset="0"/>
                <a:cs typeface="Times New Roman" panose="02020603050405020304" pitchFamily="18" charset="0"/>
              </a:rPr>
              <a:t>» [3]</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169643"/>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nSpc>
                <a:spcPct val="200000"/>
              </a:lnSpc>
            </a:pPr>
            <a:r>
              <a:rPr lang="uk-UA" sz="2000" dirty="0">
                <a:latin typeface="Times New Roman" panose="02020603050405020304" pitchFamily="18" charset="0"/>
                <a:cs typeface="Times New Roman" panose="02020603050405020304" pitchFamily="18" charset="0"/>
              </a:rPr>
              <a:t>Проект </a:t>
            </a:r>
            <a:r>
              <a:rPr lang="uk-UA" sz="2000" dirty="0">
                <a:latin typeface="Times New Roman" panose="02020603050405020304" pitchFamily="18" charset="0"/>
                <a:cs typeface="Times New Roman" panose="02020603050405020304" pitchFamily="18" charset="0"/>
                <a:hlinkClick r:id="rId2"/>
              </a:rPr>
              <a:t>«Лісосмуги життя»</a:t>
            </a:r>
            <a:r>
              <a:rPr lang="uk-UA" sz="2000" dirty="0">
                <a:latin typeface="Times New Roman" panose="02020603050405020304" pitchFamily="18" charset="0"/>
                <a:cs typeface="Times New Roman" panose="02020603050405020304" pitchFamily="18" charset="0"/>
              </a:rPr>
              <a:t> передбачає покращення існуючого стану полезахисних та </a:t>
            </a:r>
            <a:r>
              <a:rPr lang="uk-UA" sz="2000" dirty="0" err="1">
                <a:latin typeface="Times New Roman" panose="02020603050405020304" pitchFamily="18" charset="0"/>
                <a:cs typeface="Times New Roman" panose="02020603050405020304" pitchFamily="18" charset="0"/>
              </a:rPr>
              <a:t>водорегулюючих</a:t>
            </a:r>
            <a:r>
              <a:rPr lang="uk-UA" sz="2000" dirty="0">
                <a:latin typeface="Times New Roman" panose="02020603050405020304" pitchFamily="18" charset="0"/>
                <a:cs typeface="Times New Roman" panose="02020603050405020304" pitchFamily="18" charset="0"/>
              </a:rPr>
              <a:t> лісосмуг, а також їх популяризацію. У рамках реалізації програми спільно з науковими консультантами проводитиметься ревізія існуючих лісосмуг, розробка плану дій щодо їх відновлення, подальше проектування та висадка нових насаджень. Проект з відновлення лісосмуг, окрім того, має на меті співпрацю з місцевими господарствами та ОТГ задля відновлення лісосмуг шляхом висадки дерев, що найкраще підходять для кліматичних умов відповідних територій, задля забезпечення максимально позитивного регулюючого впливу на сільськогосподарські угіддя та </a:t>
            </a:r>
            <a:r>
              <a:rPr lang="uk-UA" sz="2000" dirty="0" err="1">
                <a:latin typeface="Times New Roman" panose="02020603050405020304" pitchFamily="18" charset="0"/>
                <a:cs typeface="Times New Roman" panose="02020603050405020304" pitchFamily="18" charset="0"/>
              </a:rPr>
              <a:t>біотопічного</a:t>
            </a:r>
            <a:r>
              <a:rPr lang="uk-UA" sz="2000" dirty="0">
                <a:latin typeface="Times New Roman" panose="02020603050405020304" pitchFamily="18" charset="0"/>
                <a:cs typeface="Times New Roman" panose="02020603050405020304" pitchFamily="18" charset="0"/>
              </a:rPr>
              <a:t> ефекту. Тож, можливо, і вам саме час приєднатися до цієї корисної ініціативи і подбати про власні поля. </a:t>
            </a:r>
            <a:r>
              <a:rPr lang="uk-UA" sz="2000" dirty="0" smtClean="0">
                <a:latin typeface="Times New Roman" panose="02020603050405020304" pitchFamily="18" charset="0"/>
                <a:cs typeface="Times New Roman" panose="02020603050405020304" pitchFamily="18" charset="0"/>
              </a:rPr>
              <a:t>[3]</a:t>
            </a:r>
            <a:br>
              <a:rPr lang="uk-UA" sz="2000" dirty="0" smtClean="0">
                <a:latin typeface="Times New Roman" panose="02020603050405020304" pitchFamily="18" charset="0"/>
                <a:cs typeface="Times New Roman" panose="02020603050405020304" pitchFamily="18" charset="0"/>
              </a:rPr>
            </a:br>
            <a:endParaRPr lang="uk-UA"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7751478"/>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gn="just">
              <a:lnSpc>
                <a:spcPct val="200000"/>
              </a:lnSpc>
            </a:pPr>
            <a:r>
              <a:rPr lang="uk-UA" sz="1800" dirty="0">
                <a:latin typeface="Times New Roman" panose="02020603050405020304" pitchFamily="18" charset="0"/>
                <a:cs typeface="Times New Roman" panose="02020603050405020304" pitchFamily="18" charset="0"/>
              </a:rPr>
              <a:t>Ефективному веденню сільського господарства великою мірою перешкоджають несприятливі природні явища – посухи, </a:t>
            </a:r>
            <a:r>
              <a:rPr lang="uk-UA" sz="1800" dirty="0">
                <a:latin typeface="Times New Roman" panose="02020603050405020304" pitchFamily="18" charset="0"/>
                <a:cs typeface="Times New Roman" panose="02020603050405020304" pitchFamily="18" charset="0"/>
                <a:hlinkClick r:id="rId2"/>
              </a:rPr>
              <a:t>суховії</a:t>
            </a:r>
            <a:r>
              <a:rPr lang="uk-UA" sz="1800" dirty="0">
                <a:latin typeface="Times New Roman" panose="02020603050405020304" pitchFamily="18" charset="0"/>
                <a:cs typeface="Times New Roman" panose="02020603050405020304" pitchFamily="18" charset="0"/>
              </a:rPr>
              <a:t>, пилові бурі, ерозія ґрунту тощо. Для боротьби з ними застосовують цілий комплекс агротехнічних, лісомеліоративних та гідротехнічних заходів див. рис. 1.5 </a:t>
            </a:r>
            <a:r>
              <a:rPr lang="uk-UA" sz="1800" dirty="0" smtClean="0">
                <a:latin typeface="Times New Roman" panose="02020603050405020304" pitchFamily="18" charset="0"/>
                <a:cs typeface="Times New Roman" panose="02020603050405020304" pitchFamily="18" charset="0"/>
              </a:rPr>
              <a:t>(полезахисні </a:t>
            </a:r>
            <a:r>
              <a:rPr lang="uk-UA" sz="1800" dirty="0">
                <a:latin typeface="Times New Roman" panose="02020603050405020304" pitchFamily="18" charset="0"/>
                <a:cs typeface="Times New Roman" panose="02020603050405020304" pitchFamily="18" charset="0"/>
              </a:rPr>
              <a:t>насадження</a:t>
            </a:r>
            <a:r>
              <a:rPr lang="uk-UA" sz="1800" dirty="0" smtClean="0">
                <a:latin typeface="Times New Roman" panose="02020603050405020304" pitchFamily="18" charset="0"/>
                <a:cs typeface="Times New Roman" panose="02020603050405020304" pitchFamily="18" charset="0"/>
              </a:rPr>
              <a:t>). []  </a:t>
            </a:r>
            <a:br>
              <a:rPr lang="uk-UA" sz="1800" dirty="0" smtClean="0">
                <a:latin typeface="Times New Roman" panose="02020603050405020304" pitchFamily="18" charset="0"/>
                <a:cs typeface="Times New Roman" panose="02020603050405020304" pitchFamily="18" charset="0"/>
              </a:rPr>
            </a:br>
            <a:r>
              <a:rPr lang="uk-UA" dirty="0"/>
              <a:t/>
            </a:r>
            <a:br>
              <a:rPr lang="uk-UA" dirty="0"/>
            </a:br>
            <a:endParaRPr lang="uk-UA" dirty="0"/>
          </a:p>
        </p:txBody>
      </p:sp>
      <p:pic>
        <p:nvPicPr>
          <p:cNvPr id="4" name="Рисунок 3" descr="Результат пошуку зображень за запитом Агротехніка вирощування полезахисних лісових смуг"/>
          <p:cNvPicPr/>
          <p:nvPr/>
        </p:nvPicPr>
        <p:blipFill>
          <a:blip r:embed="rId3">
            <a:extLst>
              <a:ext uri="{28A0092B-C50C-407E-A947-70E740481C1C}">
                <a14:useLocalDpi xmlns:a14="http://schemas.microsoft.com/office/drawing/2010/main" val="0"/>
              </a:ext>
            </a:extLst>
          </a:blip>
          <a:srcRect/>
          <a:stretch>
            <a:fillRect/>
          </a:stretch>
        </p:blipFill>
        <p:spPr bwMode="auto">
          <a:xfrm>
            <a:off x="1" y="1740806"/>
            <a:ext cx="12191998" cy="5117193"/>
          </a:xfrm>
          <a:prstGeom prst="rect">
            <a:avLst/>
          </a:prstGeom>
          <a:noFill/>
          <a:ln>
            <a:noFill/>
          </a:ln>
        </p:spPr>
      </p:pic>
      <p:sp>
        <p:nvSpPr>
          <p:cNvPr id="5" name="Скругленный прямоугольник 4"/>
          <p:cNvSpPr/>
          <p:nvPr/>
        </p:nvSpPr>
        <p:spPr>
          <a:xfrm>
            <a:off x="537028" y="5762171"/>
            <a:ext cx="3352800" cy="85634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r>
              <a:rPr lang="uk-UA" b="1" dirty="0">
                <a:latin typeface="Times New Roman" panose="02020603050405020304" pitchFamily="18" charset="0"/>
                <a:cs typeface="Times New Roman" panose="02020603050405020304" pitchFamily="18" charset="0"/>
              </a:rPr>
              <a:t>Рисунок 1.5 – Полезахисні лісові </a:t>
            </a:r>
            <a:r>
              <a:rPr lang="uk-UA" b="1" dirty="0" smtClean="0">
                <a:latin typeface="Times New Roman" panose="02020603050405020304" pitchFamily="18" charset="0"/>
                <a:cs typeface="Times New Roman" panose="02020603050405020304" pitchFamily="18" charset="0"/>
              </a:rPr>
              <a:t>насадження [4]</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6566734"/>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1988799" cy="6858000"/>
          </a:xfrm>
        </p:spPr>
        <p:txBody>
          <a:bodyPr/>
          <a:lstStyle/>
          <a:p>
            <a:r>
              <a:rPr lang="uk-UA" sz="1800" dirty="0">
                <a:latin typeface="Times New Roman" panose="02020603050405020304" pitchFamily="18" charset="0"/>
                <a:cs typeface="Times New Roman" panose="02020603050405020304" pitchFamily="18" charset="0"/>
              </a:rPr>
              <a:t>Ступінь і характер зменшення швидкості вітру і вертикального повітрообміну залежать від будови, або конструкції, полезахисних лісосмуг. Конструкція смуг зумовлює характер їх </a:t>
            </a:r>
            <a:r>
              <a:rPr lang="uk-UA" sz="1800" dirty="0" err="1">
                <a:latin typeface="Times New Roman" panose="02020603050405020304" pitchFamily="18" charset="0"/>
                <a:cs typeface="Times New Roman" panose="02020603050405020304" pitchFamily="18" charset="0"/>
              </a:rPr>
              <a:t>вітропроникності</a:t>
            </a:r>
            <a:r>
              <a:rPr lang="uk-UA" sz="1800" dirty="0">
                <a:latin typeface="Times New Roman" panose="02020603050405020304" pitchFamily="18" charset="0"/>
                <a:cs typeface="Times New Roman" panose="02020603050405020304" pitchFamily="18" charset="0"/>
              </a:rPr>
              <a:t> і визначається наявністю та характером розподілу наскрізних просвітів по всьому профілю смуг</a:t>
            </a:r>
            <a:r>
              <a:rPr lang="uk-UA" sz="1800" dirty="0" smtClean="0">
                <a:latin typeface="Times New Roman" panose="02020603050405020304" pitchFamily="18" charset="0"/>
                <a:cs typeface="Times New Roman" panose="02020603050405020304" pitchFamily="18" charset="0"/>
              </a:rPr>
              <a:t>. [4]</a:t>
            </a:r>
            <a:r>
              <a:rPr lang="uk-UA" sz="1800" dirty="0">
                <a:latin typeface="Times New Roman" panose="02020603050405020304" pitchFamily="18" charset="0"/>
                <a:cs typeface="Times New Roman" panose="02020603050405020304" pitchFamily="18" charset="0"/>
              </a:rPr>
              <a:t/>
            </a:r>
            <a:br>
              <a:rPr lang="uk-UA" sz="1800" dirty="0">
                <a:latin typeface="Times New Roman" panose="02020603050405020304" pitchFamily="18" charset="0"/>
                <a:cs typeface="Times New Roman" panose="02020603050405020304" pitchFamily="18" charset="0"/>
              </a:rPr>
            </a:br>
            <a:r>
              <a:rPr lang="uk-UA" sz="1800" dirty="0">
                <a:latin typeface="Times New Roman" panose="02020603050405020304" pitchFamily="18" charset="0"/>
                <a:cs typeface="Times New Roman" panose="02020603050405020304" pitchFamily="18" charset="0"/>
              </a:rPr>
              <a:t>Розрізняють 3 основні конструкції </a:t>
            </a:r>
            <a:r>
              <a:rPr lang="uk-UA" sz="1800" dirty="0" smtClean="0">
                <a:latin typeface="Times New Roman" panose="02020603050405020304" pitchFamily="18" charset="0"/>
                <a:cs typeface="Times New Roman" panose="02020603050405020304" pitchFamily="18" charset="0"/>
              </a:rPr>
              <a:t>лісосмуг див. рис. 1,5:</a:t>
            </a:r>
            <a:r>
              <a:rPr lang="uk-UA" sz="1800" dirty="0">
                <a:latin typeface="Times New Roman" panose="02020603050405020304" pitchFamily="18" charset="0"/>
                <a:cs typeface="Times New Roman" panose="02020603050405020304" pitchFamily="18" charset="0"/>
              </a:rPr>
              <a:t/>
            </a:r>
            <a:br>
              <a:rPr lang="uk-UA" sz="1800" dirty="0">
                <a:latin typeface="Times New Roman" panose="02020603050405020304" pitchFamily="18" charset="0"/>
                <a:cs typeface="Times New Roman" panose="02020603050405020304" pitchFamily="18" charset="0"/>
              </a:rPr>
            </a:br>
            <a:endParaRPr lang="uk-UA" sz="1800" dirty="0">
              <a:latin typeface="Times New Roman" panose="02020603050405020304" pitchFamily="18" charset="0"/>
              <a:cs typeface="Times New Roman" panose="02020603050405020304" pitchFamily="18" charset="0"/>
            </a:endParaRPr>
          </a:p>
        </p:txBody>
      </p:sp>
      <p:sp>
        <p:nvSpPr>
          <p:cNvPr id="4" name="Овал 3"/>
          <p:cNvSpPr/>
          <p:nvPr/>
        </p:nvSpPr>
        <p:spPr>
          <a:xfrm>
            <a:off x="5370286" y="2743200"/>
            <a:ext cx="2249714" cy="144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uk-UA" dirty="0"/>
              <a:t>К</a:t>
            </a:r>
            <a:r>
              <a:rPr lang="uk-UA" dirty="0" smtClean="0"/>
              <a:t>онструкції </a:t>
            </a:r>
            <a:r>
              <a:rPr lang="uk-UA" dirty="0"/>
              <a:t>лісосмуг</a:t>
            </a:r>
          </a:p>
        </p:txBody>
      </p:sp>
      <p:sp>
        <p:nvSpPr>
          <p:cNvPr id="5" name="Овал 4"/>
          <p:cNvSpPr/>
          <p:nvPr/>
        </p:nvSpPr>
        <p:spPr>
          <a:xfrm>
            <a:off x="8149772" y="1516740"/>
            <a:ext cx="2191657" cy="1741715"/>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uk-UA" i="1" dirty="0"/>
              <a:t>П</a:t>
            </a:r>
            <a:r>
              <a:rPr lang="uk-UA" i="1" dirty="0" smtClean="0"/>
              <a:t>родувна</a:t>
            </a:r>
            <a:endParaRPr lang="uk-UA" dirty="0"/>
          </a:p>
        </p:txBody>
      </p:sp>
      <p:sp>
        <p:nvSpPr>
          <p:cNvPr id="6" name="Овал 5"/>
          <p:cNvSpPr/>
          <p:nvPr/>
        </p:nvSpPr>
        <p:spPr>
          <a:xfrm>
            <a:off x="2547257" y="1676398"/>
            <a:ext cx="2315029" cy="1582057"/>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lvl="0"/>
            <a:r>
              <a:rPr lang="uk-UA" i="1" dirty="0" smtClean="0"/>
              <a:t>   Щільна</a:t>
            </a:r>
            <a:endParaRPr lang="uk-UA" dirty="0"/>
          </a:p>
        </p:txBody>
      </p:sp>
      <p:sp>
        <p:nvSpPr>
          <p:cNvPr id="7" name="Овал 6"/>
          <p:cNvSpPr/>
          <p:nvPr/>
        </p:nvSpPr>
        <p:spPr>
          <a:xfrm>
            <a:off x="5508171" y="4815116"/>
            <a:ext cx="1973943" cy="1741714"/>
          </a:xfrm>
          <a:prstGeom prst="ellipse">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uk-UA" i="1" dirty="0"/>
              <a:t>А</a:t>
            </a:r>
            <a:r>
              <a:rPr lang="uk-UA" i="1" dirty="0" smtClean="0"/>
              <a:t>журна</a:t>
            </a:r>
            <a:endParaRPr lang="uk-UA" dirty="0"/>
          </a:p>
        </p:txBody>
      </p:sp>
      <p:cxnSp>
        <p:nvCxnSpPr>
          <p:cNvPr id="9" name="Прямая со стрелкой 8"/>
          <p:cNvCxnSpPr/>
          <p:nvPr/>
        </p:nvCxnSpPr>
        <p:spPr>
          <a:xfrm flipH="1" flipV="1">
            <a:off x="4626429" y="2790370"/>
            <a:ext cx="820057" cy="4136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Прямая со стрелкой 10"/>
          <p:cNvCxnSpPr/>
          <p:nvPr/>
        </p:nvCxnSpPr>
        <p:spPr>
          <a:xfrm flipV="1">
            <a:off x="7409543" y="2743200"/>
            <a:ext cx="892629" cy="30842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Прямая со стрелкой 12"/>
          <p:cNvCxnSpPr>
            <a:stCxn id="4" idx="4"/>
            <a:endCxn id="7" idx="0"/>
          </p:cNvCxnSpPr>
          <p:nvPr/>
        </p:nvCxnSpPr>
        <p:spPr>
          <a:xfrm>
            <a:off x="6495143" y="4191000"/>
            <a:ext cx="0" cy="6241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Скругленный прямоугольник 19"/>
          <p:cNvSpPr/>
          <p:nvPr/>
        </p:nvSpPr>
        <p:spPr>
          <a:xfrm>
            <a:off x="7855857" y="3701138"/>
            <a:ext cx="3294743" cy="1460503"/>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1,5 – Конструкції лісосмуг</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9638662"/>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7999"/>
          </a:xfrm>
        </p:spPr>
        <p:txBody>
          <a:bodyPr/>
          <a:lstStyle/>
          <a:p>
            <a:pPr algn="ctr"/>
            <a:r>
              <a:rPr lang="uk-UA" sz="3600" dirty="0" smtClean="0">
                <a:solidFill>
                  <a:schemeClr val="bg2">
                    <a:lumMod val="60000"/>
                    <a:lumOff val="40000"/>
                  </a:schemeClr>
                </a:solidFill>
                <a:latin typeface="Times New Roman" panose="02020603050405020304" pitchFamily="18" charset="0"/>
                <a:cs typeface="Times New Roman" panose="02020603050405020304" pitchFamily="18" charset="0"/>
              </a:rPr>
              <a:t>До вашої уваги лісосмуги які є в </a:t>
            </a:r>
            <a:r>
              <a:rPr lang="uk-UA" sz="3600" dirty="0" err="1" smtClean="0">
                <a:solidFill>
                  <a:schemeClr val="bg2">
                    <a:lumMod val="60000"/>
                    <a:lumOff val="40000"/>
                  </a:schemeClr>
                </a:solidFill>
                <a:latin typeface="Times New Roman" panose="02020603050405020304" pitchFamily="18" charset="0"/>
                <a:cs typeface="Times New Roman" panose="02020603050405020304" pitchFamily="18" charset="0"/>
              </a:rPr>
              <a:t>Коропському</a:t>
            </a:r>
            <a:r>
              <a:rPr lang="uk-UA" sz="3600" dirty="0" smtClean="0">
                <a:solidFill>
                  <a:schemeClr val="bg2">
                    <a:lumMod val="60000"/>
                    <a:lumOff val="40000"/>
                  </a:schemeClr>
                </a:solidFill>
                <a:latin typeface="Times New Roman" panose="02020603050405020304" pitchFamily="18" charset="0"/>
                <a:cs typeface="Times New Roman" panose="02020603050405020304" pitchFamily="18" charset="0"/>
              </a:rPr>
              <a:t> районі</a:t>
            </a:r>
            <a:br>
              <a:rPr lang="uk-UA" sz="3600" dirty="0" smtClean="0">
                <a:solidFill>
                  <a:schemeClr val="bg2">
                    <a:lumMod val="60000"/>
                    <a:lumOff val="40000"/>
                  </a:schemeClr>
                </a:solidFill>
                <a:latin typeface="Times New Roman" panose="02020603050405020304" pitchFamily="18" charset="0"/>
                <a:cs typeface="Times New Roman" panose="02020603050405020304" pitchFamily="18" charset="0"/>
              </a:rPr>
            </a:br>
            <a:r>
              <a:rPr lang="uk-UA" sz="3600" dirty="0" smtClean="0">
                <a:solidFill>
                  <a:schemeClr val="bg2">
                    <a:lumMod val="60000"/>
                    <a:lumOff val="40000"/>
                  </a:schemeClr>
                </a:solidFill>
                <a:latin typeface="Times New Roman" panose="02020603050405020304" pitchFamily="18" charset="0"/>
                <a:cs typeface="Times New Roman" panose="02020603050405020304" pitchFamily="18" charset="0"/>
              </a:rPr>
              <a:t>1. Лісосмуги (дорога на с. </a:t>
            </a:r>
            <a:r>
              <a:rPr lang="uk-UA" sz="3600" dirty="0" err="1" smtClean="0">
                <a:solidFill>
                  <a:schemeClr val="bg2">
                    <a:lumMod val="60000"/>
                    <a:lumOff val="40000"/>
                  </a:schemeClr>
                </a:solidFill>
                <a:latin typeface="Times New Roman" panose="02020603050405020304" pitchFamily="18" charset="0"/>
                <a:cs typeface="Times New Roman" panose="02020603050405020304" pitchFamily="18" charset="0"/>
              </a:rPr>
              <a:t>Сохачі</a:t>
            </a:r>
            <a:r>
              <a:rPr lang="uk-UA" sz="3600" dirty="0" smtClean="0">
                <a:solidFill>
                  <a:schemeClr val="bg2">
                    <a:lumMod val="60000"/>
                    <a:lumOff val="40000"/>
                  </a:schemeClr>
                </a:solidFill>
                <a:latin typeface="Times New Roman" panose="02020603050405020304" pitchFamily="18" charset="0"/>
                <a:cs typeface="Times New Roman" panose="02020603050405020304" pitchFamily="18" charset="0"/>
              </a:rPr>
              <a:t> </a:t>
            </a:r>
            <a:r>
              <a:rPr lang="uk-UA" sz="3600" dirty="0" err="1" smtClean="0">
                <a:solidFill>
                  <a:schemeClr val="bg2">
                    <a:lumMod val="60000"/>
                    <a:lumOff val="40000"/>
                  </a:schemeClr>
                </a:solidFill>
                <a:latin typeface="Times New Roman" panose="02020603050405020304" pitchFamily="18" charset="0"/>
                <a:cs typeface="Times New Roman" panose="02020603050405020304" pitchFamily="18" charset="0"/>
              </a:rPr>
              <a:t>Коропський</a:t>
            </a:r>
            <a:r>
              <a:rPr lang="uk-UA" sz="3600" dirty="0" smtClean="0">
                <a:solidFill>
                  <a:schemeClr val="bg2">
                    <a:lumMod val="60000"/>
                    <a:lumOff val="40000"/>
                  </a:schemeClr>
                </a:solidFill>
                <a:latin typeface="Times New Roman" panose="02020603050405020304" pitchFamily="18" charset="0"/>
                <a:cs typeface="Times New Roman" panose="02020603050405020304" pitchFamily="18" charset="0"/>
              </a:rPr>
              <a:t> район)</a:t>
            </a:r>
            <a:endParaRPr lang="uk-UA" sz="36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2763122"/>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239657" y="261257"/>
            <a:ext cx="1640114" cy="584775"/>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r>
              <a:rPr lang="uk-UA" sz="3200" b="1" dirty="0" smtClean="0">
                <a:ln/>
                <a:solidFill>
                  <a:schemeClr val="accent3"/>
                </a:solidFill>
                <a:latin typeface="Times New Roman" panose="02020603050405020304" pitchFamily="18" charset="0"/>
                <a:cs typeface="Times New Roman" panose="02020603050405020304" pitchFamily="18" charset="0"/>
              </a:rPr>
              <a:t>ВСТУП</a:t>
            </a:r>
            <a:endParaRPr lang="uk-UA" sz="3200" b="1" dirty="0">
              <a:ln/>
              <a:solidFill>
                <a:schemeClr val="accent3"/>
              </a:solidFill>
              <a:latin typeface="Times New Roman" panose="02020603050405020304" pitchFamily="18" charset="0"/>
              <a:cs typeface="Times New Roman" panose="02020603050405020304" pitchFamily="18" charset="0"/>
            </a:endParaRPr>
          </a:p>
        </p:txBody>
      </p:sp>
      <p:sp>
        <p:nvSpPr>
          <p:cNvPr id="6" name="Прямоугольник 5"/>
          <p:cNvSpPr/>
          <p:nvPr/>
        </p:nvSpPr>
        <p:spPr>
          <a:xfrm>
            <a:off x="1" y="1037877"/>
            <a:ext cx="12192000" cy="5078313"/>
          </a:xfrm>
          <a:prstGeom prst="rect">
            <a:avLst/>
          </a:prstGeom>
        </p:spPr>
        <p:txBody>
          <a:bodyPr wrap="square">
            <a:spAutoFit/>
          </a:bodyPr>
          <a:lstStyle/>
          <a:p>
            <a:pPr marL="90170" marR="53975" indent="450215" algn="just">
              <a:lnSpc>
                <a:spcPct val="150000"/>
              </a:lnSpc>
              <a:spcAft>
                <a:spcPts val="20"/>
              </a:spcAft>
            </a:pPr>
            <a:r>
              <a:rPr lang="uk-UA" sz="2400" b="1" i="1" dirty="0">
                <a:latin typeface="Times New Roman" panose="02020603050405020304" pitchFamily="18" charset="0"/>
                <a:ea typeface="Calibri" panose="020F0502020204030204" pitchFamily="34" charset="0"/>
                <a:cs typeface="Times New Roman" panose="02020603050405020304" pitchFamily="18" charset="0"/>
              </a:rPr>
              <a:t>Актуальність теми.</a:t>
            </a:r>
            <a:r>
              <a:rPr lang="uk-UA" sz="2400" dirty="0">
                <a:latin typeface="Times New Roman" panose="02020603050405020304" pitchFamily="18" charset="0"/>
                <a:ea typeface="Calibri" panose="020F0502020204030204" pitchFamily="34" charset="0"/>
                <a:cs typeface="Times New Roman" panose="02020603050405020304" pitchFamily="18" charset="0"/>
              </a:rPr>
              <a:t>    Полезахисні лісові насадження </a:t>
            </a:r>
            <a:r>
              <a:rPr lang="uk-UA" sz="2400" dirty="0" smtClean="0">
                <a:latin typeface="Times New Roman" panose="02020603050405020304" pitchFamily="18" charset="0"/>
                <a:ea typeface="Calibri" panose="020F0502020204030204" pitchFamily="34" charset="0"/>
                <a:cs typeface="Times New Roman" panose="02020603050405020304" pitchFamily="18" charset="0"/>
              </a:rPr>
              <a:t>відіграють  </a:t>
            </a:r>
            <a:r>
              <a:rPr lang="uk-UA" sz="2400" dirty="0">
                <a:latin typeface="Times New Roman" panose="02020603050405020304" pitchFamily="18" charset="0"/>
                <a:ea typeface="Calibri" panose="020F0502020204030204" pitchFamily="34" charset="0"/>
                <a:cs typeface="Times New Roman" panose="02020603050405020304" pitchFamily="18" charset="0"/>
              </a:rPr>
              <a:t>значну роль в галузі лісомеліорації та лісового господарства. Зауважу кожен другий гектар лісу в Україні рукотворний. Лише від ерозії ґрунтів Україна щорічно втрачає 10-12 млн. т зерна. А площа еродованих земель налічує понад 18,5 млн. га (31% території держави). Одна із причин вітрової ерозії занедбаність полезахисних лісосмуг. Упродовж останніх 50 років в Україні було висаджено 440 тисяч гектарів полезахисних смуг. А під захистом штучних насаджень у найкращі роки було 13 мільйонів гектарів сільськогосподарських угідь. Так, один гектар лісосмуги захищає 20-30 гектарів ріллі, збільшення врожаю при цьому становить близько 15%. </a:t>
            </a:r>
            <a:r>
              <a:rPr lang="uk-UA" sz="2400" dirty="0" smtClean="0">
                <a:latin typeface="Times New Roman" panose="02020603050405020304" pitchFamily="18" charset="0"/>
                <a:ea typeface="Calibri" panose="020F0502020204030204" pitchFamily="34" charset="0"/>
                <a:cs typeface="Times New Roman" panose="02020603050405020304" pitchFamily="18" charset="0"/>
              </a:rPr>
              <a:t> [1]</a:t>
            </a:r>
            <a:endParaRPr lang="uk-UA"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82398148"/>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endParaRPr lang="uk-UA" sz="3200" dirty="0">
              <a:latin typeface="Times New Roman" panose="02020603050405020304" pitchFamily="18" charset="0"/>
              <a:cs typeface="Times New Roman" panose="02020603050405020304" pitchFamily="18" charset="0"/>
            </a:endParaRPr>
          </a:p>
        </p:txBody>
      </p:sp>
      <p:pic>
        <p:nvPicPr>
          <p:cNvPr id="4" name="Рисунок 3" descr="C:\Users\Admin\Pictures\2020-06\P00617-151055.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ln>
            <a:noFill/>
          </a:ln>
        </p:spPr>
      </p:pic>
      <p:sp>
        <p:nvSpPr>
          <p:cNvPr id="5" name="Овал 4"/>
          <p:cNvSpPr/>
          <p:nvPr/>
        </p:nvSpPr>
        <p:spPr>
          <a:xfrm>
            <a:off x="537028" y="5762171"/>
            <a:ext cx="2786743" cy="130628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1.6 – Лісосмуги дорога на с. </a:t>
            </a:r>
            <a:r>
              <a:rPr lang="uk-UA" dirty="0" err="1" smtClean="0">
                <a:latin typeface="Times New Roman" panose="02020603050405020304" pitchFamily="18" charset="0"/>
                <a:cs typeface="Times New Roman" panose="02020603050405020304" pitchFamily="18" charset="0"/>
              </a:rPr>
              <a:t>Сохачі</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107075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2000" cy="6858000"/>
          </a:xfrm>
        </p:spPr>
        <p:txBody>
          <a:bodyPr/>
          <a:lstStyle/>
          <a:p>
            <a:endParaRPr lang="uk-UA" dirty="0"/>
          </a:p>
        </p:txBody>
      </p:sp>
      <p:pic>
        <p:nvPicPr>
          <p:cNvPr id="4" name="Рисунок 3" descr="C:\Users\Admin\Pictures\2020-06\P00617-151241.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
        <p:nvSpPr>
          <p:cNvPr id="5" name="Овал 4"/>
          <p:cNvSpPr/>
          <p:nvPr/>
        </p:nvSpPr>
        <p:spPr>
          <a:xfrm>
            <a:off x="0" y="5624286"/>
            <a:ext cx="3614056" cy="1233714"/>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1.7 – Лісосмуги дорога на с. </a:t>
            </a:r>
            <a:r>
              <a:rPr lang="uk-UA" dirty="0" err="1" smtClean="0">
                <a:latin typeface="Times New Roman" panose="02020603050405020304" pitchFamily="18" charset="0"/>
                <a:cs typeface="Times New Roman" panose="02020603050405020304" pitchFamily="18" charset="0"/>
              </a:rPr>
              <a:t>Сохічі</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97479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 y="0"/>
            <a:ext cx="12032342" cy="6858000"/>
          </a:xfrm>
        </p:spPr>
        <p:txBody>
          <a:bodyPr/>
          <a:lstStyle/>
          <a:p>
            <a:endParaRPr lang="uk-UA" dirty="0"/>
          </a:p>
        </p:txBody>
      </p:sp>
      <p:pic>
        <p:nvPicPr>
          <p:cNvPr id="4" name="Рисунок 3" descr="C:\Users\Admin\Pictures\2020-06\P00617-151356.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0"/>
            <a:ext cx="12032342" cy="6858000"/>
          </a:xfrm>
          <a:prstGeom prst="rect">
            <a:avLst/>
          </a:prstGeom>
          <a:noFill/>
          <a:ln>
            <a:noFill/>
          </a:ln>
        </p:spPr>
      </p:pic>
      <p:sp>
        <p:nvSpPr>
          <p:cNvPr id="5" name="Овал 4"/>
          <p:cNvSpPr/>
          <p:nvPr/>
        </p:nvSpPr>
        <p:spPr>
          <a:xfrm>
            <a:off x="283029" y="5827486"/>
            <a:ext cx="3142344" cy="1030514"/>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1.8 – лісосмуги дорога на с. </a:t>
            </a:r>
            <a:r>
              <a:rPr lang="uk-UA" dirty="0" err="1" smtClean="0">
                <a:latin typeface="Times New Roman" panose="02020603050405020304" pitchFamily="18" charset="0"/>
                <a:cs typeface="Times New Roman" panose="02020603050405020304" pitchFamily="18" charset="0"/>
              </a:rPr>
              <a:t>Сохачі</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7234870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rot="10800000" flipH="1" flipV="1">
            <a:off x="1" y="0"/>
            <a:ext cx="12191999" cy="6858000"/>
          </a:xfrm>
        </p:spPr>
        <p:txBody>
          <a:bodyPr/>
          <a:lstStyle/>
          <a:p>
            <a:pPr algn="ctr"/>
            <a:r>
              <a:rPr lang="uk-UA" dirty="0" smtClean="0">
                <a:latin typeface="Times New Roman" panose="02020603050405020304" pitchFamily="18" charset="0"/>
                <a:cs typeface="Times New Roman" panose="02020603050405020304" pitchFamily="18" charset="0"/>
              </a:rPr>
              <a:t>2. Лісосмуги (дорога на с. </a:t>
            </a:r>
            <a:r>
              <a:rPr lang="uk-UA" dirty="0" err="1" smtClean="0">
                <a:latin typeface="Times New Roman" panose="02020603050405020304" pitchFamily="18" charset="0"/>
                <a:cs typeface="Times New Roman" panose="02020603050405020304" pitchFamily="18" charset="0"/>
              </a:rPr>
              <a:t>Нехаївка</a:t>
            </a:r>
            <a:r>
              <a:rPr lang="uk-UA" dirty="0" smtClean="0">
                <a:latin typeface="Times New Roman" panose="02020603050405020304" pitchFamily="18" charset="0"/>
                <a:cs typeface="Times New Roman" panose="02020603050405020304" pitchFamily="18" charset="0"/>
              </a:rPr>
              <a:t> </a:t>
            </a:r>
            <a:r>
              <a:rPr lang="uk-UA" dirty="0" err="1" smtClean="0">
                <a:latin typeface="Times New Roman" panose="02020603050405020304" pitchFamily="18" charset="0"/>
                <a:cs typeface="Times New Roman" panose="02020603050405020304" pitchFamily="18" charset="0"/>
              </a:rPr>
              <a:t>Коропський</a:t>
            </a:r>
            <a:r>
              <a:rPr lang="uk-UA" dirty="0" smtClean="0">
                <a:latin typeface="Times New Roman" panose="02020603050405020304" pitchFamily="18" charset="0"/>
                <a:cs typeface="Times New Roman" panose="02020603050405020304" pitchFamily="18" charset="0"/>
              </a:rPr>
              <a:t> район).</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507960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090399" cy="6858000"/>
          </a:xfrm>
        </p:spPr>
        <p:txBody>
          <a:bodyPr/>
          <a:lstStyle/>
          <a:p>
            <a:endParaRPr lang="uk-UA" dirty="0"/>
          </a:p>
        </p:txBody>
      </p:sp>
      <p:pic>
        <p:nvPicPr>
          <p:cNvPr id="4" name="Рисунок 3" descr="C:\Users\Admin\Pictures\2020-06\P00617-152120.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
        <p:nvSpPr>
          <p:cNvPr id="5" name="Овал 4"/>
          <p:cNvSpPr/>
          <p:nvPr/>
        </p:nvSpPr>
        <p:spPr>
          <a:xfrm>
            <a:off x="522514" y="5718629"/>
            <a:ext cx="2801257" cy="1248229"/>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1.9 – Лісосмуга вздовж дороги на с. </a:t>
            </a:r>
            <a:r>
              <a:rPr lang="uk-UA" dirty="0" err="1" smtClean="0">
                <a:latin typeface="Times New Roman" panose="02020603050405020304" pitchFamily="18" charset="0"/>
                <a:cs typeface="Times New Roman" panose="02020603050405020304" pitchFamily="18" charset="0"/>
              </a:rPr>
              <a:t>Нехаївка</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81492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075885" cy="6858000"/>
          </a:xfrm>
        </p:spPr>
        <p:txBody>
          <a:bodyPr/>
          <a:lstStyle/>
          <a:p>
            <a:endParaRPr lang="uk-UA" dirty="0">
              <a:latin typeface="Times New Roman" panose="02020603050405020304" pitchFamily="18" charset="0"/>
              <a:cs typeface="Times New Roman" panose="02020603050405020304" pitchFamily="18" charset="0"/>
            </a:endParaRPr>
          </a:p>
        </p:txBody>
      </p:sp>
      <p:pic>
        <p:nvPicPr>
          <p:cNvPr id="4" name="Рисунок 3" descr="C:\Users\Admin\Pictures\2020-06\P00617-152311.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075885" cy="6858000"/>
          </a:xfrm>
          <a:prstGeom prst="rect">
            <a:avLst/>
          </a:prstGeom>
          <a:noFill/>
          <a:ln>
            <a:noFill/>
          </a:ln>
        </p:spPr>
      </p:pic>
      <p:sp>
        <p:nvSpPr>
          <p:cNvPr id="5" name="Овал 4"/>
          <p:cNvSpPr/>
          <p:nvPr/>
        </p:nvSpPr>
        <p:spPr>
          <a:xfrm>
            <a:off x="522514" y="5544457"/>
            <a:ext cx="2815771" cy="1494971"/>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1.10 – Лісосмуги вздовж дороги на с. </a:t>
            </a:r>
            <a:r>
              <a:rPr lang="uk-UA" dirty="0" err="1" smtClean="0">
                <a:latin typeface="Times New Roman" panose="02020603050405020304" pitchFamily="18" charset="0"/>
                <a:cs typeface="Times New Roman" panose="02020603050405020304" pitchFamily="18" charset="0"/>
              </a:rPr>
              <a:t>Нехаївка</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46710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endParaRPr lang="uk-UA" dirty="0"/>
          </a:p>
        </p:txBody>
      </p:sp>
      <p:pic>
        <p:nvPicPr>
          <p:cNvPr id="4" name="Рисунок 3" descr="C:\Users\Admin\Pictures\2020-06\P00617-152548.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
        <p:nvSpPr>
          <p:cNvPr id="5" name="Овал 4"/>
          <p:cNvSpPr/>
          <p:nvPr/>
        </p:nvSpPr>
        <p:spPr>
          <a:xfrm>
            <a:off x="0" y="5413827"/>
            <a:ext cx="2859314" cy="191588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1.11- Лісосмуги дорога на с. </a:t>
            </a:r>
            <a:r>
              <a:rPr lang="uk-UA" dirty="0" err="1" smtClean="0">
                <a:latin typeface="Times New Roman" panose="02020603050405020304" pitchFamily="18" charset="0"/>
                <a:cs typeface="Times New Roman" panose="02020603050405020304" pitchFamily="18" charset="0"/>
              </a:rPr>
              <a:t>Нехаївка</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83158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7999"/>
          </a:xfrm>
        </p:spPr>
        <p:txBody>
          <a:bodyPr/>
          <a:lstStyle/>
          <a:p>
            <a:endParaRPr lang="uk-UA" dirty="0"/>
          </a:p>
        </p:txBody>
      </p:sp>
      <p:pic>
        <p:nvPicPr>
          <p:cNvPr id="4" name="Рисунок 3" descr="C:\Users\Admin\Pictures\2020-06\P00617-153138.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1999" cy="6857999"/>
          </a:xfrm>
          <a:prstGeom prst="rect">
            <a:avLst/>
          </a:prstGeom>
          <a:noFill/>
          <a:ln>
            <a:noFill/>
          </a:ln>
        </p:spPr>
      </p:pic>
      <p:sp>
        <p:nvSpPr>
          <p:cNvPr id="5" name="Овал 4"/>
          <p:cNvSpPr/>
          <p:nvPr/>
        </p:nvSpPr>
        <p:spPr>
          <a:xfrm>
            <a:off x="275773" y="5450114"/>
            <a:ext cx="2365828" cy="140788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1.12 – Лісосмуги дорога на с. </a:t>
            </a:r>
            <a:r>
              <a:rPr lang="uk-UA" dirty="0" err="1" smtClean="0">
                <a:latin typeface="Times New Roman" panose="02020603050405020304" pitchFamily="18" charset="0"/>
                <a:cs typeface="Times New Roman" panose="02020603050405020304" pitchFamily="18" charset="0"/>
              </a:rPr>
              <a:t>Нехаївка</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93106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2"/>
          <p:cNvSpPr>
            <a:spLocks noGrp="1"/>
          </p:cNvSpPr>
          <p:nvPr>
            <p:ph type="title"/>
          </p:nvPr>
        </p:nvSpPr>
        <p:spPr>
          <a:xfrm>
            <a:off x="0" y="0"/>
            <a:ext cx="12192000" cy="6858000"/>
          </a:xfrm>
        </p:spPr>
        <p:txBody>
          <a:bodyPr/>
          <a:lstStyle/>
          <a:p>
            <a:endParaRPr lang="uk-UA" dirty="0"/>
          </a:p>
        </p:txBody>
      </p:sp>
      <p:pic>
        <p:nvPicPr>
          <p:cNvPr id="5" name="Рисунок 4" descr="C:\Users\Admin\Pictures\2020-06\P00617-153140.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7200537"/>
          </a:xfrm>
          <a:prstGeom prst="rect">
            <a:avLst/>
          </a:prstGeom>
          <a:noFill/>
          <a:ln>
            <a:noFill/>
          </a:ln>
        </p:spPr>
      </p:pic>
      <p:sp>
        <p:nvSpPr>
          <p:cNvPr id="6" name="Овал 5"/>
          <p:cNvSpPr/>
          <p:nvPr/>
        </p:nvSpPr>
        <p:spPr>
          <a:xfrm>
            <a:off x="595086" y="5955211"/>
            <a:ext cx="2786742" cy="1074058"/>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-1.13 – Лісосмуги дорога на с. </a:t>
            </a:r>
            <a:r>
              <a:rPr lang="uk-UA" dirty="0" err="1" smtClean="0">
                <a:latin typeface="Times New Roman" panose="02020603050405020304" pitchFamily="18" charset="0"/>
                <a:cs typeface="Times New Roman" panose="02020603050405020304" pitchFamily="18" charset="0"/>
              </a:rPr>
              <a:t>Нехаївка</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341756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7024914"/>
          </a:xfrm>
        </p:spPr>
        <p:txBody>
          <a:bodyPr/>
          <a:lstStyle/>
          <a:p>
            <a:endParaRPr lang="uk-UA" dirty="0"/>
          </a:p>
        </p:txBody>
      </p:sp>
      <p:pic>
        <p:nvPicPr>
          <p:cNvPr id="4" name="Рисунок 3" descr="C:\Users\Admin\Pictures\2020-06\P00617-153452.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12191999" cy="6858000"/>
          </a:xfrm>
          <a:prstGeom prst="rect">
            <a:avLst/>
          </a:prstGeom>
          <a:noFill/>
          <a:ln>
            <a:noFill/>
          </a:ln>
        </p:spPr>
      </p:pic>
      <p:sp>
        <p:nvSpPr>
          <p:cNvPr id="5" name="Овал 4"/>
          <p:cNvSpPr/>
          <p:nvPr/>
        </p:nvSpPr>
        <p:spPr>
          <a:xfrm>
            <a:off x="174172" y="5783944"/>
            <a:ext cx="2670630" cy="107405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1.14 – Лісосмуги на с. </a:t>
            </a:r>
            <a:r>
              <a:rPr lang="uk-UA" dirty="0" err="1" smtClean="0">
                <a:latin typeface="Times New Roman" panose="02020603050405020304" pitchFamily="18" charset="0"/>
                <a:cs typeface="Times New Roman" panose="02020603050405020304" pitchFamily="18" charset="0"/>
              </a:rPr>
              <a:t>Нехаївка</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938261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gn="just"/>
            <a:r>
              <a:rPr lang="uk-UA" sz="1800" i="1" dirty="0">
                <a:latin typeface="Times New Roman" panose="02020603050405020304" pitchFamily="18" charset="0"/>
                <a:cs typeface="Times New Roman" panose="02020603050405020304" pitchFamily="18" charset="0"/>
              </a:rPr>
              <a:t>Полезахисні лісові смуги</a:t>
            </a:r>
            <a:r>
              <a:rPr lang="uk-UA" sz="1800" dirty="0">
                <a:latin typeface="Times New Roman" panose="02020603050405020304" pitchFamily="18" charset="0"/>
                <a:cs typeface="Times New Roman" panose="02020603050405020304" pitchFamily="18" charset="0"/>
              </a:rPr>
              <a:t> – це лісові насадження, штучно створені з метою захисту сільськогосподарських угідь від </a:t>
            </a:r>
            <a:r>
              <a:rPr lang="uk-UA" sz="1800" dirty="0" err="1">
                <a:latin typeface="Times New Roman" panose="02020603050405020304" pitchFamily="18" charset="0"/>
                <a:cs typeface="Times New Roman" panose="02020603050405020304" pitchFamily="18" charset="0"/>
              </a:rPr>
              <a:t>посух</a:t>
            </a:r>
            <a:r>
              <a:rPr lang="uk-UA" sz="1800" dirty="0">
                <a:latin typeface="Times New Roman" panose="02020603050405020304" pitchFamily="18" charset="0"/>
                <a:cs typeface="Times New Roman" panose="02020603050405020304" pitchFamily="18" charset="0"/>
              </a:rPr>
              <a:t> та ерозії ґрунтів. Полезахисні лісосмуги виконують багато функцій. Вони затримують сніг та зберігають вологу для майбутнього врожаю, не дають зливам змивати родючий ґрунт з полів, вгамовують вітер та стримують пилові бурі. На полях, які захищені лісосмугами, швидкість вітру знижується на 20-30%, вологість повітря збільшується на 3-5%, в два рази знижується непродуктивне випаровування вологи. Врожайність зернових підвищується на 5-7 ц/га. В умовах високої розораності земель лісосмуги є притулком для багатьох видів тварин. Лісосмуги стримують рознесення вітром отрутохімікатів, якими обробляють поля. Що ж ми маємо сьогодні? В Україні переважна більшість лісосмуг була закладена колгоспами в 50–60-х рр. 20 століття і перебувала у їхньому користуванні. З початком приватизації земель у 1992 р. полезахисні лісосмуги були передані у власність колективних та інших сільськогосподарських підприємств, утворених на базі колгоспів. Однак, лісосмуги не є сільськогосподарськими угіддями і тому були віднесені до земель загального користування таких підприємств. Згідно із Земельним Кодексом України (в ред. 1992 р.) вони не підлягали паюванню. У зв’язку з проведенням у 2000 р. реорганізації колективних сільськогосподарських підприємств у сільськогосподарські формування ринкового типу (приватні підприємства, фермерські господарства, товариства з обмеженою відповідальністю тощо), які не були суб’єктами права колективної власності на землю, полезахисні лісосмуги були передані у відання відповідних місцевих рад. Сьогодні лісосмуги стають місцем самовільного скидання сміття, потерпають від випалювання стерні на прилеглих полях. Вони суцільно або надмірно вирубуються. Дуби та інші високо бонітетні дерева заготовляють на дров’яну деревину, а інколи і для </a:t>
            </a:r>
            <a:r>
              <a:rPr lang="uk-UA" sz="1800" dirty="0" err="1">
                <a:latin typeface="Times New Roman" panose="02020603050405020304" pitchFamily="18" charset="0"/>
                <a:cs typeface="Times New Roman" panose="02020603050405020304" pitchFamily="18" charset="0"/>
              </a:rPr>
              <a:t>розпиловки</a:t>
            </a:r>
            <a:r>
              <a:rPr lang="uk-UA" sz="1800" dirty="0">
                <a:latin typeface="Times New Roman" panose="02020603050405020304" pitchFamily="18" charset="0"/>
                <a:cs typeface="Times New Roman" panose="02020603050405020304" pitchFamily="18" charset="0"/>
              </a:rPr>
              <a:t> на приватних пилорамах. Майже ніхто із власників та орендарів земель не займається відновленням лісосмуг. У переважній кількості господарств району відсутня система полезахисних лісових смуг, а наявні лісосмуги часто не досягають проектної висоти, від якої залежить їх полезахисна ефективність. Згідно з Лісовим кодексом, полезахисні лісосмуги належать до лісів. Тому для проведення будь-якої рубки у лісі необхідно отримати спеціальний дозвіл – лісорубний квиток. </a:t>
            </a:r>
            <a:r>
              <a:rPr lang="uk-UA" sz="1800" dirty="0" smtClean="0">
                <a:latin typeface="Times New Roman" panose="02020603050405020304" pitchFamily="18" charset="0"/>
                <a:cs typeface="Times New Roman" panose="02020603050405020304" pitchFamily="18" charset="0"/>
              </a:rPr>
              <a:t>[1]</a:t>
            </a:r>
            <a:endParaRPr lang="uk-UA"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9780745"/>
      </p:ext>
    </p:extLst>
  </p:cSld>
  <p:clrMapOvr>
    <a:masterClrMapping/>
  </p:clrMapOvr>
  <p:transition spd="slow">
    <p:push dir="u"/>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6114" y="0"/>
            <a:ext cx="11959771" cy="6858000"/>
          </a:xfrm>
        </p:spPr>
        <p:txBody>
          <a:bodyPr/>
          <a:lstStyle/>
          <a:p>
            <a:endParaRPr lang="uk-UA" dirty="0"/>
          </a:p>
        </p:txBody>
      </p:sp>
      <p:pic>
        <p:nvPicPr>
          <p:cNvPr id="4" name="Рисунок 3" descr="C:\Users\Admin\Pictures\2020-06\P00617-153456.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6114" y="0"/>
            <a:ext cx="12075886" cy="6858000"/>
          </a:xfrm>
          <a:prstGeom prst="rect">
            <a:avLst/>
          </a:prstGeom>
          <a:noFill/>
          <a:ln>
            <a:noFill/>
          </a:ln>
        </p:spPr>
      </p:pic>
      <p:sp>
        <p:nvSpPr>
          <p:cNvPr id="5" name="Овал 4"/>
          <p:cNvSpPr/>
          <p:nvPr/>
        </p:nvSpPr>
        <p:spPr>
          <a:xfrm>
            <a:off x="522515" y="5551714"/>
            <a:ext cx="2873829" cy="130628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1.15 – Лісосмуги дорога на с. </a:t>
            </a:r>
            <a:r>
              <a:rPr lang="uk-UA" dirty="0" err="1" smtClean="0">
                <a:latin typeface="Times New Roman" panose="02020603050405020304" pitchFamily="18" charset="0"/>
                <a:cs typeface="Times New Roman" panose="02020603050405020304" pitchFamily="18" charset="0"/>
              </a:rPr>
              <a:t>Нехаївка</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137609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1600" y="0"/>
            <a:ext cx="11959771" cy="6858000"/>
          </a:xfrm>
        </p:spPr>
        <p:txBody>
          <a:bodyPr/>
          <a:lstStyle/>
          <a:p>
            <a:endParaRPr lang="uk-UA" dirty="0"/>
          </a:p>
        </p:txBody>
      </p:sp>
      <p:pic>
        <p:nvPicPr>
          <p:cNvPr id="4" name="Рисунок 3" descr="C:\Users\Admin\Pictures\2020-06\P00617-155159.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7678875"/>
          </a:xfrm>
          <a:prstGeom prst="rect">
            <a:avLst/>
          </a:prstGeom>
          <a:noFill/>
          <a:ln>
            <a:noFill/>
          </a:ln>
        </p:spPr>
      </p:pic>
      <p:sp>
        <p:nvSpPr>
          <p:cNvPr id="5" name="Овал 4"/>
          <p:cNvSpPr/>
          <p:nvPr/>
        </p:nvSpPr>
        <p:spPr>
          <a:xfrm>
            <a:off x="304799" y="5464629"/>
            <a:ext cx="2641600" cy="1393371"/>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1.16 – Лісосмуги дорога на с. </a:t>
            </a:r>
            <a:r>
              <a:rPr lang="uk-UA" dirty="0" err="1" smtClean="0">
                <a:latin typeface="Times New Roman" panose="02020603050405020304" pitchFamily="18" charset="0"/>
                <a:cs typeface="Times New Roman" panose="02020603050405020304" pitchFamily="18" charset="0"/>
              </a:rPr>
              <a:t>Нехаївка</a:t>
            </a:r>
            <a:r>
              <a:rPr lang="uk-UA" dirty="0" smtClean="0">
                <a:latin typeface="Times New Roman" panose="02020603050405020304" pitchFamily="18" charset="0"/>
                <a:cs typeface="Times New Roman" panose="02020603050405020304" pitchFamily="18" charset="0"/>
              </a:rPr>
              <a:t>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1093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12191999" cy="6734628"/>
          </a:xfrm>
        </p:spPr>
        <p:txBody>
          <a:bodyPr/>
          <a:lstStyle/>
          <a:p>
            <a:pPr algn="ctr"/>
            <a:r>
              <a:rPr lang="uk-UA" sz="4000" dirty="0" smtClean="0">
                <a:latin typeface="Times New Roman" panose="02020603050405020304" pitchFamily="18" charset="0"/>
                <a:cs typeface="Times New Roman" panose="02020603050405020304" pitchFamily="18" charset="0"/>
              </a:rPr>
              <a:t>3. Лісосмуги (дорога на с. </a:t>
            </a:r>
            <a:r>
              <a:rPr lang="uk-UA" sz="4000" dirty="0" err="1" smtClean="0">
                <a:latin typeface="Times New Roman" panose="02020603050405020304" pitchFamily="18" charset="0"/>
                <a:cs typeface="Times New Roman" panose="02020603050405020304" pitchFamily="18" charset="0"/>
              </a:rPr>
              <a:t>Жавтневе</a:t>
            </a:r>
            <a:r>
              <a:rPr lang="uk-UA" sz="4000" dirty="0" smtClean="0">
                <a:latin typeface="Times New Roman" panose="02020603050405020304" pitchFamily="18" charset="0"/>
                <a:cs typeface="Times New Roman" panose="02020603050405020304" pitchFamily="18" charset="0"/>
              </a:rPr>
              <a:t> </a:t>
            </a:r>
            <a:r>
              <a:rPr lang="uk-UA" sz="4000" dirty="0" err="1" smtClean="0">
                <a:latin typeface="Times New Roman" panose="02020603050405020304" pitchFamily="18" charset="0"/>
                <a:cs typeface="Times New Roman" panose="02020603050405020304" pitchFamily="18" charset="0"/>
              </a:rPr>
              <a:t>Коропський</a:t>
            </a:r>
            <a:r>
              <a:rPr lang="uk-UA" sz="4000" dirty="0" smtClean="0">
                <a:latin typeface="Times New Roman" panose="02020603050405020304" pitchFamily="18" charset="0"/>
                <a:cs typeface="Times New Roman" panose="02020603050405020304" pitchFamily="18" charset="0"/>
              </a:rPr>
              <a:t> район)</a:t>
            </a:r>
            <a:endParaRPr lang="uk-UA"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334096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2"/>
          <p:cNvSpPr>
            <a:spLocks noGrp="1"/>
          </p:cNvSpPr>
          <p:nvPr>
            <p:ph type="title"/>
          </p:nvPr>
        </p:nvSpPr>
        <p:spPr>
          <a:xfrm>
            <a:off x="0" y="0"/>
            <a:ext cx="12031663" cy="6858000"/>
          </a:xfrm>
        </p:spPr>
        <p:txBody>
          <a:bodyPr/>
          <a:lstStyle/>
          <a:p>
            <a:endParaRPr lang="uk-UA" dirty="0"/>
          </a:p>
        </p:txBody>
      </p:sp>
      <p:pic>
        <p:nvPicPr>
          <p:cNvPr id="6" name="Рисунок 5" descr="C:\Users\Admin\Pictures\2020-06\P00617-164622.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8157845"/>
          </a:xfrm>
          <a:prstGeom prst="rect">
            <a:avLst/>
          </a:prstGeom>
          <a:ln>
            <a:noFill/>
          </a:ln>
          <a:effectLst>
            <a:softEdge rad="112500"/>
          </a:effectLst>
        </p:spPr>
      </p:pic>
      <p:sp>
        <p:nvSpPr>
          <p:cNvPr id="7" name="Овал 6"/>
          <p:cNvSpPr/>
          <p:nvPr/>
        </p:nvSpPr>
        <p:spPr>
          <a:xfrm>
            <a:off x="914400" y="246743"/>
            <a:ext cx="2917371" cy="1059543"/>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1.17 – Лісосмуги дорога на с. Жовтневе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587828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gn="ctr"/>
            <a:r>
              <a:rPr lang="uk-UA" sz="3200" dirty="0" smtClean="0">
                <a:latin typeface="Times New Roman" panose="02020603050405020304" pitchFamily="18" charset="0"/>
                <a:cs typeface="Times New Roman" panose="02020603050405020304" pitchFamily="18" charset="0"/>
              </a:rPr>
              <a:t>3. Лісосмуги ( смт Короп )</a:t>
            </a:r>
            <a:endParaRPr lang="uk-UA"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896558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endParaRPr lang="uk-UA" dirty="0"/>
          </a:p>
        </p:txBody>
      </p:sp>
      <p:pic>
        <p:nvPicPr>
          <p:cNvPr id="4" name="Рисунок 3" descr="C:\Users\Admin\Pictures\2020-06\P00617-175153.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1999" cy="7029178"/>
          </a:xfrm>
          <a:prstGeom prst="rect">
            <a:avLst/>
          </a:prstGeom>
          <a:noFill/>
          <a:ln>
            <a:noFill/>
          </a:ln>
        </p:spPr>
      </p:pic>
      <p:sp>
        <p:nvSpPr>
          <p:cNvPr id="5" name="Овал 4"/>
          <p:cNvSpPr/>
          <p:nvPr/>
        </p:nvSpPr>
        <p:spPr>
          <a:xfrm>
            <a:off x="319315" y="5811475"/>
            <a:ext cx="3251200" cy="1132114"/>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-1.18 – Лісосмуги в смт Короп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504672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 y="0"/>
            <a:ext cx="12191999" cy="6858000"/>
          </a:xfrm>
        </p:spPr>
        <p:txBody>
          <a:bodyPr/>
          <a:lstStyle/>
          <a:p>
            <a:endParaRPr lang="uk-UA" dirty="0"/>
          </a:p>
        </p:txBody>
      </p:sp>
      <p:pic>
        <p:nvPicPr>
          <p:cNvPr id="4" name="Рисунок 3" descr="C:\Users\Admin\Pictures\2020-06\P00617-175158.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
        <p:nvSpPr>
          <p:cNvPr id="5" name="Овал 4"/>
          <p:cNvSpPr/>
          <p:nvPr/>
        </p:nvSpPr>
        <p:spPr>
          <a:xfrm>
            <a:off x="203199" y="5704115"/>
            <a:ext cx="3193142" cy="1277256"/>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1.19 – Лісосмуга вздовж траси в смт Короп</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858090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endParaRPr lang="uk-UA" dirty="0"/>
          </a:p>
        </p:txBody>
      </p:sp>
      <p:pic>
        <p:nvPicPr>
          <p:cNvPr id="4" name="Рисунок 3" descr="C:\Users\Admin\Pictures\2020-06\P00617-183311.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0"/>
            <a:ext cx="12191999" cy="6749143"/>
          </a:xfrm>
          <a:prstGeom prst="rect">
            <a:avLst/>
          </a:prstGeom>
          <a:noFill/>
          <a:ln>
            <a:noFill/>
          </a:ln>
        </p:spPr>
      </p:pic>
      <p:sp>
        <p:nvSpPr>
          <p:cNvPr id="5" name="Овал 4"/>
          <p:cNvSpPr/>
          <p:nvPr/>
        </p:nvSpPr>
        <p:spPr>
          <a:xfrm>
            <a:off x="2438400" y="0"/>
            <a:ext cx="2815771" cy="1538514"/>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-1.20 –Лісосмуг вздовж дороги смт Короп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27124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01600"/>
            <a:ext cx="12191999" cy="6756400"/>
          </a:xfrm>
        </p:spPr>
        <p:txBody>
          <a:bodyPr/>
          <a:lstStyle/>
          <a:p>
            <a:endParaRPr lang="uk-UA" dirty="0"/>
          </a:p>
        </p:txBody>
      </p:sp>
      <p:pic>
        <p:nvPicPr>
          <p:cNvPr id="4" name="Рисунок 3" descr="C:\Users\Admin\Pictures\2020-06\P00617-175704.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01600"/>
            <a:ext cx="12191999" cy="6756400"/>
          </a:xfrm>
          <a:prstGeom prst="rect">
            <a:avLst/>
          </a:prstGeom>
          <a:noFill/>
          <a:ln>
            <a:noFill/>
          </a:ln>
        </p:spPr>
      </p:pic>
      <p:sp>
        <p:nvSpPr>
          <p:cNvPr id="5" name="Овал 4"/>
          <p:cNvSpPr/>
          <p:nvPr/>
        </p:nvSpPr>
        <p:spPr>
          <a:xfrm>
            <a:off x="711199" y="5696857"/>
            <a:ext cx="2380343" cy="1161143"/>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Рисунок – 1.21 – р. Віть  </a:t>
            </a:r>
            <a:endParaRPr lang="uk-UA" dirty="0"/>
          </a:p>
        </p:txBody>
      </p:sp>
    </p:spTree>
    <p:extLst>
      <p:ext uri="{BB962C8B-B14F-4D97-AF65-F5344CB8AC3E}">
        <p14:creationId xmlns:p14="http://schemas.microsoft.com/office/powerpoint/2010/main" val="196080184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090399" cy="6858000"/>
          </a:xfrm>
        </p:spPr>
        <p:txBody>
          <a:bodyPr/>
          <a:lstStyle/>
          <a:p>
            <a:endParaRPr lang="uk-UA" dirty="0"/>
          </a:p>
        </p:txBody>
      </p:sp>
      <p:pic>
        <p:nvPicPr>
          <p:cNvPr id="4" name="Рисунок 3" descr="C:\Users\Admin\Pictures\2020-06\P00617-181344.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
        <p:nvSpPr>
          <p:cNvPr id="5" name="Овал 4"/>
          <p:cNvSpPr/>
          <p:nvPr/>
        </p:nvSpPr>
        <p:spPr>
          <a:xfrm>
            <a:off x="624114" y="5921830"/>
            <a:ext cx="2627085" cy="827313"/>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1.22 – р. Віть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968489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r>
              <a:rPr lang="uk-UA" sz="2000" dirty="0">
                <a:latin typeface="Times New Roman" panose="02020603050405020304" pitchFamily="18" charset="0"/>
                <a:cs typeface="Times New Roman" panose="02020603050405020304" pitchFamily="18" charset="0"/>
              </a:rPr>
              <a:t>У процесі дослідження створення полезахисних смуг буде дуже корисним для району та країни в цілому. Як зазначалося вищу вони слугують для захисту сільськогосподарських угідь. </a:t>
            </a:r>
            <a:br>
              <a:rPr lang="uk-UA" sz="2000" dirty="0">
                <a:latin typeface="Times New Roman" panose="02020603050405020304" pitchFamily="18" charset="0"/>
                <a:cs typeface="Times New Roman" panose="02020603050405020304" pitchFamily="18" charset="0"/>
              </a:rPr>
            </a:br>
            <a:r>
              <a:rPr lang="uk-UA" sz="2000" i="1" dirty="0">
                <a:latin typeface="Times New Roman" panose="02020603050405020304" pitchFamily="18" charset="0"/>
                <a:cs typeface="Times New Roman" panose="02020603050405020304" pitchFamily="18" charset="0"/>
              </a:rPr>
              <a:t>Значення полезахисних лісосмуг: </a:t>
            </a:r>
            <a:r>
              <a:rPr lang="uk-UA" sz="2000" dirty="0">
                <a:latin typeface="Times New Roman" panose="02020603050405020304" pitchFamily="18" charset="0"/>
                <a:cs typeface="Times New Roman" panose="02020603050405020304" pitchFamily="18" charset="0"/>
              </a:rPr>
              <a:t/>
            </a:r>
            <a:br>
              <a:rPr lang="uk-UA" sz="2000" dirty="0">
                <a:latin typeface="Times New Roman" panose="02020603050405020304" pitchFamily="18" charset="0"/>
                <a:cs typeface="Times New Roman" panose="02020603050405020304" pitchFamily="18" charset="0"/>
              </a:rPr>
            </a:br>
            <a:r>
              <a:rPr lang="uk-UA" sz="2000" dirty="0">
                <a:latin typeface="Times New Roman" panose="02020603050405020304" pitchFamily="18" charset="0"/>
                <a:cs typeface="Times New Roman" panose="02020603050405020304" pitchFamily="18" charset="0"/>
              </a:rPr>
              <a:t>Захищає від вітрової ерозії ґрунту;</a:t>
            </a:r>
            <a:br>
              <a:rPr lang="uk-UA" sz="2000" dirty="0">
                <a:latin typeface="Times New Roman" panose="02020603050405020304" pitchFamily="18" charset="0"/>
                <a:cs typeface="Times New Roman" panose="02020603050405020304" pitchFamily="18" charset="0"/>
              </a:rPr>
            </a:br>
            <a:r>
              <a:rPr lang="uk-UA" sz="2000" dirty="0">
                <a:latin typeface="Times New Roman" panose="02020603050405020304" pitchFamily="18" charset="0"/>
                <a:cs typeface="Times New Roman" panose="02020603050405020304" pitchFamily="18" charset="0"/>
              </a:rPr>
              <a:t>Підвищення врожайності культур;</a:t>
            </a:r>
            <a:br>
              <a:rPr lang="uk-UA" sz="2000" dirty="0">
                <a:latin typeface="Times New Roman" panose="02020603050405020304" pitchFamily="18" charset="0"/>
                <a:cs typeface="Times New Roman" panose="02020603050405020304" pitchFamily="18" charset="0"/>
              </a:rPr>
            </a:br>
            <a:r>
              <a:rPr lang="uk-UA" sz="2000" dirty="0">
                <a:latin typeface="Times New Roman" panose="02020603050405020304" pitchFamily="18" charset="0"/>
                <a:cs typeface="Times New Roman" panose="02020603050405020304" pitchFamily="18" charset="0"/>
              </a:rPr>
              <a:t>Захищає територію від буреломів, злив і таке інше;</a:t>
            </a:r>
            <a:br>
              <a:rPr lang="uk-UA" sz="2000" dirty="0">
                <a:latin typeface="Times New Roman" panose="02020603050405020304" pitchFamily="18" charset="0"/>
                <a:cs typeface="Times New Roman" panose="02020603050405020304" pitchFamily="18" charset="0"/>
              </a:rPr>
            </a:br>
            <a:r>
              <a:rPr lang="uk-UA" sz="2000" b="1" i="1" dirty="0">
                <a:latin typeface="Times New Roman" panose="02020603050405020304" pitchFamily="18" charset="0"/>
                <a:cs typeface="Times New Roman" panose="02020603050405020304" pitchFamily="18" charset="0"/>
              </a:rPr>
              <a:t>Мета і завдання дослідження. </a:t>
            </a:r>
            <a:r>
              <a:rPr lang="uk-UA" sz="2000" dirty="0">
                <a:latin typeface="Times New Roman" panose="02020603050405020304" pitchFamily="18" charset="0"/>
                <a:cs typeface="Times New Roman" panose="02020603050405020304" pitchFamily="18" charset="0"/>
              </a:rPr>
              <a:t/>
            </a:r>
            <a:br>
              <a:rPr lang="uk-UA" sz="2000" dirty="0">
                <a:latin typeface="Times New Roman" panose="02020603050405020304" pitchFamily="18" charset="0"/>
                <a:cs typeface="Times New Roman" panose="02020603050405020304" pitchFamily="18" charset="0"/>
              </a:rPr>
            </a:br>
            <a:r>
              <a:rPr lang="uk-UA" sz="2000" i="1" dirty="0">
                <a:latin typeface="Times New Roman" panose="02020603050405020304" pitchFamily="18" charset="0"/>
                <a:cs typeface="Times New Roman" panose="02020603050405020304" pitchFamily="18" charset="0"/>
              </a:rPr>
              <a:t>Мета</a:t>
            </a:r>
            <a:r>
              <a:rPr lang="uk-UA" sz="2000" dirty="0">
                <a:latin typeface="Times New Roman" panose="02020603050405020304" pitchFamily="18" charset="0"/>
                <a:cs typeface="Times New Roman" panose="02020603050405020304" pitchFamily="18" charset="0"/>
              </a:rPr>
              <a:t>: визначити призначення полезахисних лісових насаджень, історія виникнення полезахисних насаджень, та сучасний стан їх в України та світі. </a:t>
            </a:r>
            <a:br>
              <a:rPr lang="uk-UA" sz="2000" dirty="0">
                <a:latin typeface="Times New Roman" panose="02020603050405020304" pitchFamily="18" charset="0"/>
                <a:cs typeface="Times New Roman" panose="02020603050405020304" pitchFamily="18" charset="0"/>
              </a:rPr>
            </a:br>
            <a:r>
              <a:rPr lang="uk-UA" sz="2000" i="1" dirty="0">
                <a:latin typeface="Times New Roman" panose="02020603050405020304" pitchFamily="18" charset="0"/>
                <a:cs typeface="Times New Roman" panose="02020603050405020304" pitchFamily="18" charset="0"/>
              </a:rPr>
              <a:t>Завдання: </a:t>
            </a:r>
            <a:r>
              <a:rPr lang="uk-UA" sz="2000" dirty="0">
                <a:latin typeface="Times New Roman" panose="02020603050405020304" pitchFamily="18" charset="0"/>
                <a:cs typeface="Times New Roman" panose="02020603050405020304" pitchFamily="18" charset="0"/>
              </a:rPr>
              <a:t/>
            </a:r>
            <a:br>
              <a:rPr lang="uk-UA" sz="2000" dirty="0">
                <a:latin typeface="Times New Roman" panose="02020603050405020304" pitchFamily="18" charset="0"/>
                <a:cs typeface="Times New Roman" panose="02020603050405020304" pitchFamily="18" charset="0"/>
              </a:rPr>
            </a:br>
            <a:r>
              <a:rPr lang="uk-UA" sz="2000" dirty="0" smtClean="0">
                <a:latin typeface="Times New Roman" panose="02020603050405020304" pitchFamily="18" charset="0"/>
                <a:cs typeface="Times New Roman" panose="02020603050405020304" pitchFamily="18" charset="0"/>
              </a:rPr>
              <a:t>1) вивчити </a:t>
            </a:r>
            <a:r>
              <a:rPr lang="uk-UA" sz="2000" dirty="0">
                <a:latin typeface="Times New Roman" panose="02020603050405020304" pitchFamily="18" charset="0"/>
                <a:cs typeface="Times New Roman" panose="02020603050405020304" pitchFamily="18" charset="0"/>
              </a:rPr>
              <a:t>особливості створення полезахисних лісових насаджень </a:t>
            </a:r>
            <a:br>
              <a:rPr lang="uk-UA" sz="2000" dirty="0">
                <a:latin typeface="Times New Roman" panose="02020603050405020304" pitchFamily="18" charset="0"/>
                <a:cs typeface="Times New Roman" panose="02020603050405020304" pitchFamily="18" charset="0"/>
              </a:rPr>
            </a:br>
            <a:r>
              <a:rPr lang="uk-UA" sz="2000" dirty="0" smtClean="0">
                <a:latin typeface="Times New Roman" panose="02020603050405020304" pitchFamily="18" charset="0"/>
                <a:cs typeface="Times New Roman" panose="02020603050405020304" pitchFamily="18" charset="0"/>
              </a:rPr>
              <a:t>2) значення </a:t>
            </a:r>
            <a:r>
              <a:rPr lang="uk-UA" sz="2000" dirty="0">
                <a:latin typeface="Times New Roman" panose="02020603050405020304" pitchFamily="18" charset="0"/>
                <a:cs typeface="Times New Roman" panose="02020603050405020304" pitchFamily="18" charset="0"/>
              </a:rPr>
              <a:t>полезахисних лісових насаджень для лісгоспу та країни. </a:t>
            </a:r>
            <a:br>
              <a:rPr lang="uk-UA" sz="2000" dirty="0">
                <a:latin typeface="Times New Roman" panose="02020603050405020304" pitchFamily="18" charset="0"/>
                <a:cs typeface="Times New Roman" panose="02020603050405020304" pitchFamily="18" charset="0"/>
              </a:rPr>
            </a:br>
            <a:r>
              <a:rPr lang="uk-UA" sz="2000" dirty="0" smtClean="0">
                <a:latin typeface="Times New Roman" panose="02020603050405020304" pitchFamily="18" charset="0"/>
                <a:cs typeface="Times New Roman" panose="02020603050405020304" pitchFamily="18" charset="0"/>
              </a:rPr>
              <a:t>3) дослідити </a:t>
            </a:r>
            <a:r>
              <a:rPr lang="uk-UA" sz="2000" dirty="0">
                <a:latin typeface="Times New Roman" panose="02020603050405020304" pitchFamily="18" charset="0"/>
                <a:cs typeface="Times New Roman" panose="02020603050405020304" pitchFamily="18" charset="0"/>
              </a:rPr>
              <a:t>полезахисні насадження лісові насадження</a:t>
            </a:r>
            <a:br>
              <a:rPr lang="uk-UA" sz="2000" dirty="0">
                <a:latin typeface="Times New Roman" panose="02020603050405020304" pitchFamily="18" charset="0"/>
                <a:cs typeface="Times New Roman" panose="02020603050405020304" pitchFamily="18" charset="0"/>
              </a:rPr>
            </a:br>
            <a:r>
              <a:rPr lang="uk-UA" sz="2000" b="1" i="1" dirty="0">
                <a:latin typeface="Times New Roman" panose="02020603050405020304" pitchFamily="18" charset="0"/>
                <a:cs typeface="Times New Roman" panose="02020603050405020304" pitchFamily="18" charset="0"/>
              </a:rPr>
              <a:t>Об’єкт дослідження</a:t>
            </a:r>
            <a:r>
              <a:rPr lang="uk-UA" sz="2000" i="1" dirty="0">
                <a:latin typeface="Times New Roman" panose="02020603050405020304" pitchFamily="18" charset="0"/>
                <a:cs typeface="Times New Roman" panose="02020603050405020304" pitchFamily="18" charset="0"/>
              </a:rPr>
              <a:t>:</a:t>
            </a:r>
            <a:r>
              <a:rPr lang="uk-UA" sz="2000" dirty="0">
                <a:latin typeface="Times New Roman" panose="02020603050405020304" pitchFamily="18" charset="0"/>
                <a:cs typeface="Times New Roman" panose="02020603050405020304" pitchFamily="18" charset="0"/>
              </a:rPr>
              <a:t> процес створення полезахисних насаджень на території </a:t>
            </a:r>
            <a:r>
              <a:rPr lang="uk-UA" sz="2000" dirty="0" smtClean="0">
                <a:latin typeface="Times New Roman" panose="02020603050405020304" pitchFamily="18" charset="0"/>
                <a:cs typeface="Times New Roman" panose="02020603050405020304" pitchFamily="18" charset="0"/>
              </a:rPr>
              <a:t>КСЛП «</a:t>
            </a:r>
            <a:r>
              <a:rPr lang="uk-UA" sz="2000" dirty="0" err="1" smtClean="0">
                <a:latin typeface="Times New Roman" panose="02020603050405020304" pitchFamily="18" charset="0"/>
                <a:cs typeface="Times New Roman" panose="02020603050405020304" pitchFamily="18" charset="0"/>
              </a:rPr>
              <a:t>Агролісгосп</a:t>
            </a:r>
            <a:r>
              <a:rPr lang="uk-UA" sz="2000" dirty="0" smtClean="0">
                <a:latin typeface="Times New Roman" panose="02020603050405020304" pitchFamily="18" charset="0"/>
                <a:cs typeface="Times New Roman" panose="02020603050405020304" pitchFamily="18" charset="0"/>
              </a:rPr>
              <a:t>» </a:t>
            </a:r>
            <a:r>
              <a:rPr lang="uk-UA" sz="2000" dirty="0" err="1" smtClean="0">
                <a:latin typeface="Times New Roman" panose="02020603050405020304" pitchFamily="18" charset="0"/>
                <a:cs typeface="Times New Roman" panose="02020603050405020304" pitchFamily="18" charset="0"/>
              </a:rPr>
              <a:t>Коропського</a:t>
            </a:r>
            <a:r>
              <a:rPr lang="uk-UA" sz="2000" dirty="0" smtClean="0">
                <a:latin typeface="Times New Roman" panose="02020603050405020304" pitchFamily="18" charset="0"/>
                <a:cs typeface="Times New Roman" panose="02020603050405020304" pitchFamily="18" charset="0"/>
              </a:rPr>
              <a:t> району, Чернігівської області.</a:t>
            </a:r>
            <a:r>
              <a:rPr lang="uk-UA" sz="2000" dirty="0"/>
              <a:t/>
            </a:r>
            <a:br>
              <a:rPr lang="uk-UA" sz="2000" dirty="0"/>
            </a:br>
            <a:endParaRPr lang="uk-UA" sz="2000" dirty="0"/>
          </a:p>
        </p:txBody>
      </p:sp>
    </p:spTree>
    <p:extLst>
      <p:ext uri="{BB962C8B-B14F-4D97-AF65-F5344CB8AC3E}">
        <p14:creationId xmlns:p14="http://schemas.microsoft.com/office/powerpoint/2010/main" val="575236419"/>
      </p:ext>
    </p:extLst>
  </p:cSld>
  <p:clrMapOvr>
    <a:masterClrMapping/>
  </p:clrMapOvr>
  <p:transition spd="slow">
    <p:push di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gn="ctr"/>
            <a:r>
              <a:rPr lang="uk-UA" dirty="0" smtClean="0">
                <a:latin typeface="Times New Roman" panose="02020603050405020304" pitchFamily="18" charset="0"/>
                <a:cs typeface="Times New Roman" panose="02020603050405020304" pitchFamily="18" charset="0"/>
              </a:rPr>
              <a:t>4. Лісосмуги ( дорога на с . Тарасівка )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41802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endParaRPr lang="uk-UA" dirty="0"/>
          </a:p>
        </p:txBody>
      </p:sp>
      <p:pic>
        <p:nvPicPr>
          <p:cNvPr id="4" name="Рисунок 3" descr="C:\Users\Admin\Pictures\2020-06\P00617-182457.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ln>
            <a:noFill/>
          </a:ln>
        </p:spPr>
      </p:pic>
      <p:sp>
        <p:nvSpPr>
          <p:cNvPr id="5" name="Овал 4"/>
          <p:cNvSpPr/>
          <p:nvPr/>
        </p:nvSpPr>
        <p:spPr>
          <a:xfrm>
            <a:off x="203199" y="5638800"/>
            <a:ext cx="3396343" cy="12192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1.23 – Лісосмуги з білої акації вздовж дороги на с. Тарасівка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3861967"/>
      </p:ext>
    </p:extLst>
  </p:cSld>
  <p:clrMapOvr>
    <a:masterClrMapping/>
  </p:clrMapOvr>
  <p:transition spd="slow">
    <p:wip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254172" y="0"/>
            <a:ext cx="2322285" cy="338554"/>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r>
              <a:rPr lang="uk-UA" sz="1600" b="1" dirty="0" smtClean="0">
                <a:ln/>
                <a:solidFill>
                  <a:schemeClr val="accent3"/>
                </a:solidFill>
                <a:latin typeface="Times New Roman" panose="02020603050405020304" pitchFamily="18" charset="0"/>
                <a:cs typeface="Times New Roman" panose="02020603050405020304" pitchFamily="18" charset="0"/>
              </a:rPr>
              <a:t>ВИСНОВОК</a:t>
            </a:r>
            <a:endParaRPr lang="uk-UA" sz="1600" b="1" dirty="0">
              <a:ln/>
              <a:solidFill>
                <a:schemeClr val="accent3"/>
              </a:solidFill>
              <a:latin typeface="Times New Roman" panose="02020603050405020304" pitchFamily="18" charset="0"/>
              <a:cs typeface="Times New Roman" panose="02020603050405020304" pitchFamily="18" charset="0"/>
            </a:endParaRPr>
          </a:p>
        </p:txBody>
      </p:sp>
      <p:sp>
        <p:nvSpPr>
          <p:cNvPr id="6" name="Прямоугольник 5"/>
          <p:cNvSpPr/>
          <p:nvPr/>
        </p:nvSpPr>
        <p:spPr>
          <a:xfrm>
            <a:off x="0" y="435781"/>
            <a:ext cx="12192000" cy="5632311"/>
          </a:xfrm>
          <a:prstGeom prst="rect">
            <a:avLst/>
          </a:prstGeom>
        </p:spPr>
        <p:txBody>
          <a:bodyPr wrap="square">
            <a:spAutoFit/>
          </a:bodyPr>
          <a:lstStyle/>
          <a:p>
            <a:pPr marL="90170" marR="53975" indent="450215" algn="just">
              <a:lnSpc>
                <a:spcPct val="200000"/>
              </a:lnSpc>
              <a:spcAft>
                <a:spcPts val="20"/>
              </a:spcAft>
            </a:pPr>
            <a:r>
              <a:rPr lang="uk-UA" sz="1600" dirty="0">
                <a:latin typeface="Times New Roman" panose="02020603050405020304" pitchFamily="18" charset="0"/>
                <a:ea typeface="Calibri" panose="020F0502020204030204" pitchFamily="34" charset="0"/>
                <a:cs typeface="Times New Roman" panose="02020603050405020304" pitchFamily="18" charset="0"/>
              </a:rPr>
              <a:t>Результатом проведення досліджень підчас виконання цього дипломного проекту ми з’ясували для чого потрібні полезахисні лісові насадження, їхнє завдання та призначення. Дослідження проводилося на </a:t>
            </a:r>
            <a:r>
              <a:rPr lang="uk-UA" sz="1600" dirty="0" smtClean="0">
                <a:latin typeface="Times New Roman" panose="02020603050405020304" pitchFamily="18" charset="0"/>
                <a:ea typeface="Calibri" panose="020F0502020204030204" pitchFamily="34" charset="0"/>
                <a:cs typeface="Times New Roman" panose="02020603050405020304" pitchFamily="18" charset="0"/>
              </a:rPr>
              <a:t>території КСЛП «</a:t>
            </a:r>
            <a:r>
              <a:rPr lang="uk-UA" sz="1600" dirty="0" err="1" smtClean="0">
                <a:latin typeface="Times New Roman" panose="02020603050405020304" pitchFamily="18" charset="0"/>
                <a:ea typeface="Calibri" panose="020F0502020204030204" pitchFamily="34" charset="0"/>
                <a:cs typeface="Times New Roman" panose="02020603050405020304" pitchFamily="18" charset="0"/>
              </a:rPr>
              <a:t>Агролісосп</a:t>
            </a:r>
            <a:r>
              <a:rPr lang="uk-UA" sz="1600" dirty="0" smtClean="0">
                <a:latin typeface="Times New Roman" panose="02020603050405020304" pitchFamily="18" charset="0"/>
                <a:ea typeface="Calibri" panose="020F0502020204030204" pitchFamily="34" charset="0"/>
                <a:cs typeface="Times New Roman" panose="02020603050405020304" pitchFamily="18" charset="0"/>
              </a:rPr>
              <a:t>» </a:t>
            </a:r>
            <a:r>
              <a:rPr lang="uk-UA" sz="1600" dirty="0" err="1" smtClean="0">
                <a:latin typeface="Times New Roman" panose="02020603050405020304" pitchFamily="18" charset="0"/>
                <a:ea typeface="Calibri" panose="020F0502020204030204" pitchFamily="34" charset="0"/>
                <a:cs typeface="Times New Roman" panose="02020603050405020304" pitchFamily="18" charset="0"/>
              </a:rPr>
              <a:t>Коропського</a:t>
            </a:r>
            <a:r>
              <a:rPr lang="uk-UA" sz="1600" dirty="0" smtClean="0">
                <a:latin typeface="Times New Roman" panose="02020603050405020304" pitchFamily="18" charset="0"/>
                <a:ea typeface="Calibri" panose="020F0502020204030204" pitchFamily="34" charset="0"/>
                <a:cs typeface="Times New Roman" panose="02020603050405020304" pitchFamily="18" charset="0"/>
              </a:rPr>
              <a:t> району, Чернігівської області.</a:t>
            </a:r>
            <a:endParaRPr lang="uk-UA" sz="1600" dirty="0">
              <a:latin typeface="Times New Roman" panose="02020603050405020304" pitchFamily="18" charset="0"/>
              <a:ea typeface="Calibri" panose="020F0502020204030204" pitchFamily="34" charset="0"/>
              <a:cs typeface="Times New Roman" panose="02020603050405020304" pitchFamily="18" charset="0"/>
            </a:endParaRPr>
          </a:p>
          <a:p>
            <a:pPr marL="90170" marR="53975" indent="450215" algn="just">
              <a:lnSpc>
                <a:spcPct val="200000"/>
              </a:lnSpc>
              <a:spcAft>
                <a:spcPts val="20"/>
              </a:spcAft>
            </a:pPr>
            <a:r>
              <a:rPr lang="uk-UA" sz="1600" dirty="0">
                <a:latin typeface="Times New Roman" panose="02020603050405020304" pitchFamily="18" charset="0"/>
                <a:ea typeface="Times New Roman" panose="02020603050405020304" pitchFamily="18" charset="0"/>
                <a:cs typeface="Times New Roman" panose="02020603050405020304" pitchFamily="18" charset="0"/>
              </a:rPr>
              <a:t>Ми використовували метод спостереження використовуючи переважно матеріали з  електронного ресурсу пошуку </a:t>
            </a:r>
            <a:r>
              <a:rPr lang="uk-UA" sz="1600" dirty="0" smtClean="0">
                <a:latin typeface="Times New Roman" panose="02020603050405020304" pitchFamily="18" charset="0"/>
                <a:ea typeface="Times New Roman" panose="02020603050405020304" pitchFamily="18" charset="0"/>
                <a:cs typeface="Times New Roman" panose="02020603050405020304" pitchFamily="18" charset="0"/>
              </a:rPr>
              <a:t>інформації та матеріали які знаходяться в КСЛП «</a:t>
            </a:r>
            <a:r>
              <a:rPr lang="uk-UA" sz="1600" dirty="0" err="1" smtClean="0">
                <a:latin typeface="Times New Roman" panose="02020603050405020304" pitchFamily="18" charset="0"/>
                <a:ea typeface="Times New Roman" panose="02020603050405020304" pitchFamily="18" charset="0"/>
                <a:cs typeface="Times New Roman" panose="02020603050405020304" pitchFamily="18" charset="0"/>
              </a:rPr>
              <a:t>Агролісгосп</a:t>
            </a:r>
            <a:r>
              <a:rPr lang="uk-UA" sz="1600" dirty="0" smtClean="0">
                <a:latin typeface="Times New Roman" panose="02020603050405020304" pitchFamily="18" charset="0"/>
                <a:ea typeface="Times New Roman" panose="02020603050405020304" pitchFamily="18" charset="0"/>
                <a:cs typeface="Times New Roman" panose="02020603050405020304" pitchFamily="18" charset="0"/>
              </a:rPr>
              <a:t>» та на території </a:t>
            </a:r>
            <a:r>
              <a:rPr lang="uk-UA" sz="1600" dirty="0" err="1" smtClean="0">
                <a:latin typeface="Times New Roman" panose="02020603050405020304" pitchFamily="18" charset="0"/>
                <a:ea typeface="Times New Roman" panose="02020603050405020304" pitchFamily="18" charset="0"/>
                <a:cs typeface="Times New Roman" panose="02020603050405020304" pitchFamily="18" charset="0"/>
              </a:rPr>
              <a:t>Коропського</a:t>
            </a:r>
            <a:r>
              <a:rPr lang="uk-UA" sz="1600" dirty="0" smtClean="0">
                <a:latin typeface="Times New Roman" panose="02020603050405020304" pitchFamily="18" charset="0"/>
                <a:ea typeface="Times New Roman" panose="02020603050405020304" pitchFamily="18" charset="0"/>
                <a:cs typeface="Times New Roman" panose="02020603050405020304" pitchFamily="18" charset="0"/>
              </a:rPr>
              <a:t> району. Без </a:t>
            </a:r>
            <a:r>
              <a:rPr lang="uk-UA" sz="1600" dirty="0">
                <a:latin typeface="Times New Roman" panose="02020603050405020304" pitchFamily="18" charset="0"/>
                <a:ea typeface="Times New Roman" panose="02020603050405020304" pitchFamily="18" charset="0"/>
                <a:cs typeface="Times New Roman" panose="02020603050405020304" pitchFamily="18" charset="0"/>
              </a:rPr>
              <a:t>втручання в процес.</a:t>
            </a:r>
          </a:p>
          <a:p>
            <a:pPr marL="90170" marR="53975" indent="450215" algn="just">
              <a:lnSpc>
                <a:spcPct val="200000"/>
              </a:lnSpc>
              <a:spcAft>
                <a:spcPts val="20"/>
              </a:spcAft>
            </a:pPr>
            <a:r>
              <a:rPr lang="uk-UA" sz="1600" dirty="0">
                <a:latin typeface="Times New Roman" panose="02020603050405020304" pitchFamily="18" charset="0"/>
                <a:ea typeface="Calibri" panose="020F0502020204030204" pitchFamily="34" charset="0"/>
                <a:cs typeface="Times New Roman" panose="02020603050405020304" pitchFamily="18" charset="0"/>
              </a:rPr>
              <a:t>В ході дослідження ми з’ясували значення полезахисних лісових насаджень:</a:t>
            </a:r>
          </a:p>
          <a:p>
            <a:pPr marL="342900" marR="53975" lvl="0" indent="-342900" algn="just">
              <a:lnSpc>
                <a:spcPct val="200000"/>
              </a:lnSpc>
              <a:spcAft>
                <a:spcPts val="20"/>
              </a:spcAft>
              <a:buFont typeface="+mj-lt"/>
              <a:buAutoNum type="arabicPeriod"/>
            </a:pPr>
            <a:r>
              <a:rPr lang="uk-UA" sz="1600" dirty="0">
                <a:latin typeface="Times New Roman" panose="02020603050405020304" pitchFamily="18" charset="0"/>
                <a:ea typeface="Calibri" panose="020F0502020204030204" pitchFamily="34" charset="0"/>
                <a:cs typeface="Times New Roman" panose="02020603050405020304" pitchFamily="18" charset="0"/>
              </a:rPr>
              <a:t>Вони слугують для захисту сільськогосподарських угідь від </a:t>
            </a:r>
            <a:r>
              <a:rPr lang="uk-UA" sz="1600" dirty="0" err="1">
                <a:latin typeface="Times New Roman" panose="02020603050405020304" pitchFamily="18" charset="0"/>
                <a:ea typeface="Calibri" panose="020F0502020204030204" pitchFamily="34" charset="0"/>
                <a:cs typeface="Times New Roman" panose="02020603050405020304" pitchFamily="18" charset="0"/>
              </a:rPr>
              <a:t>посух</a:t>
            </a:r>
            <a:r>
              <a:rPr lang="uk-UA" sz="1600" dirty="0">
                <a:latin typeface="Times New Roman" panose="02020603050405020304" pitchFamily="18" charset="0"/>
                <a:ea typeface="Calibri" panose="020F0502020204030204" pitchFamily="34" charset="0"/>
                <a:cs typeface="Times New Roman" panose="02020603050405020304" pitchFamily="18" charset="0"/>
              </a:rPr>
              <a:t> та ерозій ґрунтів;</a:t>
            </a:r>
          </a:p>
          <a:p>
            <a:pPr marL="342900" marR="53975" lvl="0" indent="-342900" algn="just">
              <a:lnSpc>
                <a:spcPct val="200000"/>
              </a:lnSpc>
              <a:spcAft>
                <a:spcPts val="20"/>
              </a:spcAft>
              <a:buFont typeface="+mj-lt"/>
              <a:buAutoNum type="arabicPeriod"/>
            </a:pPr>
            <a:r>
              <a:rPr lang="uk-UA" sz="1600" dirty="0">
                <a:latin typeface="Times New Roman" panose="02020603050405020304" pitchFamily="18" charset="0"/>
                <a:ea typeface="Calibri" panose="020F0502020204030204" pitchFamily="34" charset="0"/>
                <a:cs typeface="Times New Roman" panose="02020603050405020304" pitchFamily="18" charset="0"/>
              </a:rPr>
              <a:t>Підвищують врожайність культур;</a:t>
            </a:r>
          </a:p>
          <a:p>
            <a:pPr marL="342900" marR="53975" lvl="0" indent="-342900" algn="just">
              <a:lnSpc>
                <a:spcPct val="200000"/>
              </a:lnSpc>
              <a:spcAft>
                <a:spcPts val="20"/>
              </a:spcAft>
              <a:buFont typeface="+mj-lt"/>
              <a:buAutoNum type="arabicPeriod"/>
            </a:pPr>
            <a:r>
              <a:rPr lang="uk-UA" sz="1600" dirty="0">
                <a:latin typeface="Times New Roman" panose="02020603050405020304" pitchFamily="18" charset="0"/>
                <a:ea typeface="Calibri" panose="020F0502020204030204" pitchFamily="34" charset="0"/>
                <a:cs typeface="Times New Roman" panose="02020603050405020304" pitchFamily="18" charset="0"/>
              </a:rPr>
              <a:t>Затримують сніг та зберігають вологу для майбутнього врожаю;</a:t>
            </a:r>
          </a:p>
          <a:p>
            <a:pPr marL="342900" marR="53975" lvl="0" indent="-342900" algn="just">
              <a:lnSpc>
                <a:spcPct val="200000"/>
              </a:lnSpc>
              <a:spcAft>
                <a:spcPts val="20"/>
              </a:spcAft>
              <a:buFont typeface="+mj-lt"/>
              <a:buAutoNum type="arabicPeriod"/>
            </a:pPr>
            <a:r>
              <a:rPr lang="uk-UA" sz="1600" dirty="0">
                <a:latin typeface="Times New Roman" panose="02020603050405020304" pitchFamily="18" charset="0"/>
                <a:ea typeface="Calibri" panose="020F0502020204030204" pitchFamily="34" charset="0"/>
                <a:cs typeface="Times New Roman" panose="02020603050405020304" pitchFamily="18" charset="0"/>
              </a:rPr>
              <a:t>Вгамовують вітер та стримують пилові бурі;</a:t>
            </a:r>
          </a:p>
          <a:p>
            <a:pPr marL="342900" marR="53975" lvl="0" indent="-342900" algn="just">
              <a:lnSpc>
                <a:spcPct val="200000"/>
              </a:lnSpc>
              <a:spcAft>
                <a:spcPts val="20"/>
              </a:spcAft>
              <a:buFont typeface="+mj-lt"/>
              <a:buAutoNum type="arabicPeriod"/>
            </a:pPr>
            <a:r>
              <a:rPr lang="uk-UA" sz="1600" dirty="0">
                <a:latin typeface="Times New Roman" panose="02020603050405020304" pitchFamily="18" charset="0"/>
                <a:ea typeface="Calibri" panose="020F0502020204030204" pitchFamily="34" charset="0"/>
                <a:cs typeface="Times New Roman" panose="02020603050405020304" pitchFamily="18" charset="0"/>
              </a:rPr>
              <a:t>Є притулком для багатьох видів тварин</a:t>
            </a:r>
            <a:r>
              <a:rPr lang="uk-UA" dirty="0">
                <a:latin typeface="Times New Roman" panose="02020603050405020304" pitchFamily="18" charset="0"/>
                <a:ea typeface="Calibri" panose="020F0502020204030204" pitchFamily="34" charset="0"/>
                <a:cs typeface="Times New Roman" panose="02020603050405020304" pitchFamily="18" charset="0"/>
              </a:rPr>
              <a:t>.</a:t>
            </a:r>
            <a:endParaRPr lang="uk-UA"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3351060"/>
      </p:ext>
    </p:extLst>
  </p:cSld>
  <p:clrMapOvr>
    <a:masterClrMapping/>
  </p:clrMapOvr>
  <p:transition spd="slow">
    <p:push dir="u"/>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075885" cy="6858000"/>
          </a:xfrm>
        </p:spPr>
        <p:txBody>
          <a:bodyPr/>
          <a:lstStyle/>
          <a:p>
            <a:pPr algn="just">
              <a:lnSpc>
                <a:spcPct val="200000"/>
              </a:lnSpc>
            </a:pPr>
            <a:r>
              <a:rPr lang="uk-UA" sz="2000" dirty="0">
                <a:latin typeface="Times New Roman" panose="02020603050405020304" pitchFamily="18" charset="0"/>
                <a:cs typeface="Times New Roman" panose="02020603050405020304" pitchFamily="18" charset="0"/>
              </a:rPr>
              <a:t>Недоліком виявили те що нікому стежити за полезахисними смугами, всім байдуже, підприємствам та приватним власникам а чому, тому що полезахисні лісосмуги вважається нічийним майном, які колись належали колгоспам а потім вони розвалилися. </a:t>
            </a:r>
            <a:br>
              <a:rPr lang="uk-UA" sz="2000" dirty="0">
                <a:latin typeface="Times New Roman" panose="02020603050405020304" pitchFamily="18" charset="0"/>
                <a:cs typeface="Times New Roman" panose="02020603050405020304" pitchFamily="18" charset="0"/>
              </a:rPr>
            </a:br>
            <a:r>
              <a:rPr lang="uk-UA" sz="2000" dirty="0">
                <a:latin typeface="Times New Roman" panose="02020603050405020304" pitchFamily="18" charset="0"/>
                <a:cs typeface="Times New Roman" panose="02020603050405020304" pitchFamily="18" charset="0"/>
              </a:rPr>
              <a:t>Їхнє створення сприяє зменшенню шкідливих впливів на навколишнє середовище, викиду шкідливих газів в повітря. Впливає на покращення життя людей завдяки природному фільтру. </a:t>
            </a:r>
            <a:br>
              <a:rPr lang="uk-UA" sz="2000" dirty="0">
                <a:latin typeface="Times New Roman" panose="02020603050405020304" pitchFamily="18" charset="0"/>
                <a:cs typeface="Times New Roman" panose="02020603050405020304" pitchFamily="18" charset="0"/>
              </a:rPr>
            </a:br>
            <a:r>
              <a:rPr lang="uk-UA" sz="2000" dirty="0">
                <a:latin typeface="Times New Roman" panose="02020603050405020304" pitchFamily="18" charset="0"/>
                <a:cs typeface="Times New Roman" panose="02020603050405020304" pitchFamily="18" charset="0"/>
              </a:rPr>
              <a:t>В підсумку всього досліджуваного ми дійшли до висновку що полезахисні лісові насадження істотно впливають на навколишнє середовище, економіку та суспільство в цілому. І прийняли такі рішення що створення полезахисних лісових насаджень та їх збереження від незаконних рубань, догляд за ними. Буде тільки на краще для суспільства. Їх потрібно зберігати й створювати нові. </a:t>
            </a:r>
            <a:br>
              <a:rPr lang="uk-UA" sz="2000" dirty="0">
                <a:latin typeface="Times New Roman" panose="02020603050405020304" pitchFamily="18" charset="0"/>
                <a:cs typeface="Times New Roman" panose="02020603050405020304" pitchFamily="18" charset="0"/>
              </a:rPr>
            </a:br>
            <a:endParaRPr lang="uk-UA"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238941"/>
      </p:ext>
    </p:extLst>
  </p:cSld>
  <p:clrMapOvr>
    <a:masterClrMapping/>
  </p:clrMapOvr>
  <p:transition spd="slow">
    <p:push dir="u"/>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68913" y="116114"/>
            <a:ext cx="6299200" cy="461665"/>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r>
              <a:rPr lang="uk-UA" sz="2400" b="1" dirty="0" smtClean="0">
                <a:ln/>
                <a:solidFill>
                  <a:schemeClr val="accent3"/>
                </a:solidFill>
              </a:rPr>
              <a:t>СПОСОК ВИКОРИСТАНИХ ДЖЕРЕЛ</a:t>
            </a:r>
            <a:endParaRPr lang="uk-UA" sz="2400" b="1" dirty="0">
              <a:ln/>
              <a:solidFill>
                <a:schemeClr val="accent3"/>
              </a:solidFill>
            </a:endParaRPr>
          </a:p>
        </p:txBody>
      </p:sp>
      <p:sp>
        <p:nvSpPr>
          <p:cNvPr id="7" name="Прямоугольник 6"/>
          <p:cNvSpPr/>
          <p:nvPr/>
        </p:nvSpPr>
        <p:spPr>
          <a:xfrm>
            <a:off x="0" y="679379"/>
            <a:ext cx="12192000" cy="6263253"/>
          </a:xfrm>
          <a:prstGeom prst="rect">
            <a:avLst/>
          </a:prstGeom>
        </p:spPr>
        <p:txBody>
          <a:bodyPr wrap="square">
            <a:spAutoFit/>
            <a:scene3d>
              <a:camera prst="orthographicFront"/>
              <a:lightRig rig="harsh" dir="t"/>
            </a:scene3d>
            <a:sp3d extrusionH="57150" prstMaterial="matte">
              <a:bevelT w="63500" h="12700" prst="angle"/>
              <a:contourClr>
                <a:schemeClr val="bg1">
                  <a:lumMod val="65000"/>
                </a:schemeClr>
              </a:contourClr>
            </a:sp3d>
          </a:bodyPr>
          <a:lstStyle/>
          <a:p>
            <a:pPr marL="342900" marR="53975" lvl="0" indent="-342900" algn="just">
              <a:lnSpc>
                <a:spcPct val="200000"/>
              </a:lnSpc>
              <a:spcAft>
                <a:spcPts val="20"/>
              </a:spcAft>
              <a:buSzPts val="1400"/>
              <a:buFont typeface="+mj-lt"/>
              <a:buAutoNum type="arabicPeriod"/>
            </a:pPr>
            <a:r>
              <a:rPr lang="uk-UA" sz="2000" b="1" dirty="0">
                <a:ln/>
                <a:solidFill>
                  <a:schemeClr val="accent3"/>
                </a:solidFill>
                <a:latin typeface="Times New Roman" panose="02020603050405020304" pitchFamily="18" charset="0"/>
                <a:ea typeface="Tahoma" panose="020B0604030504040204" pitchFamily="34" charset="0"/>
                <a:cs typeface="Times New Roman" panose="02020603050405020304" pitchFamily="18" charset="0"/>
              </a:rPr>
              <a:t>Одеське управління лісового господарства (полезахисні лісосмуги)/ [ЕЛЕКТОРОННИЙ РЕСУРС]/ режим доступу - </a:t>
            </a:r>
            <a:r>
              <a:rPr lang="uk-UA" sz="2000" b="1" dirty="0">
                <a:ln/>
                <a:solidFill>
                  <a:schemeClr val="accent3"/>
                </a:solidFill>
                <a:latin typeface="Times New Roman" panose="02020603050405020304" pitchFamily="18" charset="0"/>
                <a:ea typeface="Tahoma" panose="020B0604030504040204" pitchFamily="34" charset="0"/>
                <a:cs typeface="Times New Roman" panose="02020603050405020304" pitchFamily="18" charset="0"/>
                <a:hlinkClick r:id="rId2"/>
              </a:rPr>
              <a:t>https://</a:t>
            </a:r>
            <a:r>
              <a:rPr lang="uk-UA" sz="2000" b="1" dirty="0" smtClean="0">
                <a:ln/>
                <a:solidFill>
                  <a:schemeClr val="accent3"/>
                </a:solidFill>
                <a:latin typeface="Times New Roman" panose="02020603050405020304" pitchFamily="18" charset="0"/>
                <a:ea typeface="Tahoma" panose="020B0604030504040204" pitchFamily="34" charset="0"/>
                <a:cs typeface="Times New Roman" panose="02020603050405020304" pitchFamily="18" charset="0"/>
                <a:hlinkClick r:id="rId2"/>
              </a:rPr>
              <a:t>ulmg.odessa.gov.ua/polezakhysni-lisovi-smuhy/</a:t>
            </a:r>
            <a:endParaRPr lang="uk-UA" sz="2000" b="1" dirty="0" smtClean="0">
              <a:ln/>
              <a:solidFill>
                <a:schemeClr val="accent3"/>
              </a:solidFill>
              <a:latin typeface="Times New Roman" panose="02020603050405020304" pitchFamily="18" charset="0"/>
              <a:ea typeface="Tahoma" panose="020B0604030504040204" pitchFamily="34" charset="0"/>
              <a:cs typeface="Times New Roman" panose="02020603050405020304" pitchFamily="18" charset="0"/>
            </a:endParaRPr>
          </a:p>
          <a:p>
            <a:pPr marL="342900" marR="53975" indent="-342900" algn="just">
              <a:lnSpc>
                <a:spcPct val="200000"/>
              </a:lnSpc>
              <a:spcAft>
                <a:spcPts val="20"/>
              </a:spcAft>
              <a:buSzPts val="1400"/>
              <a:buFont typeface="+mj-lt"/>
              <a:buAutoNum type="arabicPeriod"/>
            </a:pPr>
            <a:r>
              <a:rPr lang="uk-UA" sz="2000" b="1" dirty="0">
                <a:ln/>
                <a:solidFill>
                  <a:schemeClr val="accent3"/>
                </a:solidFill>
                <a:latin typeface="Times New Roman" panose="02020603050405020304" pitchFamily="18" charset="0"/>
                <a:ea typeface="Tahoma" panose="020B0604030504040204" pitchFamily="34" charset="0"/>
                <a:cs typeface="Times New Roman" panose="02020603050405020304" pitchFamily="18" charset="0"/>
              </a:rPr>
              <a:t>Агролісомеліорація національний і міжнародний досвід/  [ЕЛЕКТРОННИЙ РЕСУРС]/ режим доступу -</a:t>
            </a:r>
            <a:r>
              <a:rPr lang="uk-UA" sz="2000" b="1" dirty="0">
                <a:ln/>
                <a:solidFill>
                  <a:schemeClr val="accent3"/>
                </a:solidFill>
                <a:latin typeface="Times New Roman" panose="02020603050405020304" pitchFamily="18" charset="0"/>
                <a:ea typeface="Tahoma" panose="020B0604030504040204" pitchFamily="34" charset="0"/>
                <a:cs typeface="Times New Roman" panose="02020603050405020304" pitchFamily="18" charset="0"/>
                <a:hlinkClick r:id="rId3"/>
              </a:rPr>
              <a:t>https://</a:t>
            </a:r>
            <a:r>
              <a:rPr lang="uk-UA" sz="2000" b="1" dirty="0" smtClean="0">
                <a:ln/>
                <a:solidFill>
                  <a:schemeClr val="accent3"/>
                </a:solidFill>
                <a:latin typeface="Times New Roman" panose="02020603050405020304" pitchFamily="18" charset="0"/>
                <a:ea typeface="Tahoma" panose="020B0604030504040204" pitchFamily="34" charset="0"/>
                <a:cs typeface="Times New Roman" panose="02020603050405020304" pitchFamily="18" charset="0"/>
                <a:hlinkClick r:id="rId3"/>
              </a:rPr>
              <a:t>nv.nltu.edu.ua/Archive/2013/23_15/91_Szu.pdf</a:t>
            </a:r>
            <a:endParaRPr lang="uk-UA" sz="2000" b="1" dirty="0" smtClean="0">
              <a:ln/>
              <a:solidFill>
                <a:schemeClr val="accent3"/>
              </a:solidFill>
              <a:latin typeface="Times New Roman" panose="02020603050405020304" pitchFamily="18" charset="0"/>
              <a:ea typeface="Tahoma" panose="020B0604030504040204" pitchFamily="34" charset="0"/>
              <a:cs typeface="Times New Roman" panose="02020603050405020304" pitchFamily="18" charset="0"/>
            </a:endParaRPr>
          </a:p>
          <a:p>
            <a:pPr marL="342900" marR="53975" lvl="0" indent="-342900" algn="just">
              <a:lnSpc>
                <a:spcPct val="200000"/>
              </a:lnSpc>
              <a:spcAft>
                <a:spcPts val="20"/>
              </a:spcAft>
              <a:buSzPts val="1400"/>
              <a:buFont typeface="+mj-lt"/>
              <a:buAutoNum type="arabicPeriod"/>
            </a:pPr>
            <a:r>
              <a:rPr lang="uk-UA" sz="2000" b="1" dirty="0">
                <a:ln/>
                <a:solidFill>
                  <a:schemeClr val="accent3"/>
                </a:solidFill>
                <a:latin typeface="Times New Roman" panose="02020603050405020304" pitchFamily="18" charset="0"/>
                <a:ea typeface="Tahoma" panose="020B0604030504040204" pitchFamily="34" charset="0"/>
                <a:cs typeface="Times New Roman" panose="02020603050405020304" pitchFamily="18" charset="0"/>
              </a:rPr>
              <a:t>Полезахисні смуги радянський пережиток чи світовий тренд [ЕЛЕКТОРОННИЙ РЕСУРС]/ режим доступу -</a:t>
            </a:r>
            <a:r>
              <a:rPr lang="uk-UA" sz="2000" b="1" dirty="0">
                <a:ln/>
                <a:solidFill>
                  <a:schemeClr val="accent3"/>
                </a:solidFill>
                <a:latin typeface="Times New Roman" panose="02020603050405020304" pitchFamily="18" charset="0"/>
                <a:ea typeface="Tahoma" panose="020B0604030504040204" pitchFamily="34" charset="0"/>
                <a:cs typeface="Times New Roman" panose="02020603050405020304" pitchFamily="18" charset="0"/>
                <a:hlinkClick r:id="rId4"/>
              </a:rPr>
              <a:t>https://superagronom.com/blog/674-polezahisni-smugi--radyanskiy-perejitok-chi-svitoviy-trend</a:t>
            </a:r>
            <a:endParaRPr lang="uk-UA" sz="2000" b="1" dirty="0">
              <a:ln/>
              <a:solidFill>
                <a:schemeClr val="accent3"/>
              </a:solidFill>
              <a:latin typeface="Times New Roman" panose="02020603050405020304" pitchFamily="18" charset="0"/>
              <a:ea typeface="Tahoma" panose="020B0604030504040204" pitchFamily="34" charset="0"/>
              <a:cs typeface="Times New Roman" panose="02020603050405020304" pitchFamily="18" charset="0"/>
            </a:endParaRPr>
          </a:p>
          <a:p>
            <a:pPr marL="342900" marR="53975" lvl="0" indent="-342900" algn="just">
              <a:lnSpc>
                <a:spcPct val="200000"/>
              </a:lnSpc>
              <a:spcAft>
                <a:spcPts val="20"/>
              </a:spcAft>
              <a:buSzPts val="1400"/>
              <a:buFont typeface="+mj-lt"/>
              <a:buAutoNum type="arabicPeriod"/>
            </a:pPr>
            <a:r>
              <a:rPr lang="uk-UA" sz="2000" b="1" dirty="0">
                <a:ln/>
                <a:solidFill>
                  <a:schemeClr val="accent3"/>
                </a:solidFill>
                <a:latin typeface="Times New Roman" panose="02020603050405020304" pitchFamily="18" charset="0"/>
                <a:ea typeface="Tahoma" panose="020B0604030504040204" pitchFamily="34" charset="0"/>
                <a:cs typeface="Times New Roman" panose="02020603050405020304" pitchFamily="18" charset="0"/>
              </a:rPr>
              <a:t>Полезахисне лісорозведення/ [ЕЛЕКТОРОННИЙ РЕСУРС]/  режим доступу - </a:t>
            </a:r>
            <a:r>
              <a:rPr lang="uk-UA" sz="2000" b="1" u="sng" dirty="0">
                <a:ln/>
                <a:solidFill>
                  <a:schemeClr val="bg2">
                    <a:lumMod val="40000"/>
                    <a:lumOff val="60000"/>
                  </a:schemeClr>
                </a:solidFill>
                <a:latin typeface="Times New Roman" panose="02020603050405020304" pitchFamily="18" charset="0"/>
                <a:ea typeface="Tahoma" panose="020B0604030504040204" pitchFamily="34" charset="0"/>
                <a:cs typeface="Times New Roman" panose="02020603050405020304" pitchFamily="18" charset="0"/>
              </a:rPr>
              <a:t>http://192.162.132.48:555/elektr%20pidr/agronomia/%</a:t>
            </a:r>
          </a:p>
          <a:p>
            <a:pPr marL="342900" marR="53975" indent="-342900" algn="just">
              <a:lnSpc>
                <a:spcPct val="150000"/>
              </a:lnSpc>
              <a:spcAft>
                <a:spcPts val="20"/>
              </a:spcAft>
              <a:buSzPts val="1400"/>
              <a:buFont typeface="+mj-lt"/>
              <a:buAutoNum type="arabicPeriod"/>
            </a:pPr>
            <a:endParaRPr lang="uk-UA" b="1" dirty="0">
              <a:ln/>
              <a:solidFill>
                <a:schemeClr val="accent3"/>
              </a:solidFill>
            </a:endParaRPr>
          </a:p>
          <a:p>
            <a:pPr marL="342900" marR="53975" lvl="0" indent="-342900" algn="just">
              <a:lnSpc>
                <a:spcPct val="150000"/>
              </a:lnSpc>
              <a:spcAft>
                <a:spcPts val="20"/>
              </a:spcAft>
              <a:buSzPts val="1400"/>
              <a:buFont typeface="+mj-lt"/>
              <a:buAutoNum type="arabicPeriod"/>
            </a:pPr>
            <a:endParaRPr lang="uk-UA" b="1" dirty="0" smtClean="0">
              <a:ln/>
              <a:solidFill>
                <a:schemeClr val="accent3"/>
              </a:solidFill>
              <a:latin typeface="Times New Roman" panose="02020603050405020304" pitchFamily="18" charset="0"/>
            </a:endParaRPr>
          </a:p>
          <a:p>
            <a:pPr marL="342900" marR="53975" lvl="0" indent="-342900" algn="just">
              <a:lnSpc>
                <a:spcPct val="150000"/>
              </a:lnSpc>
              <a:spcAft>
                <a:spcPts val="20"/>
              </a:spcAft>
              <a:buSzPts val="1400"/>
              <a:buFont typeface="+mj-lt"/>
              <a:buAutoNum type="arabicPeriod"/>
            </a:pPr>
            <a:endParaRPr lang="uk-UA" b="1" dirty="0">
              <a:ln/>
              <a:solidFill>
                <a:schemeClr val="accent3"/>
              </a:solidFill>
            </a:endParaRPr>
          </a:p>
        </p:txBody>
      </p:sp>
    </p:spTree>
    <p:extLst>
      <p:ext uri="{BB962C8B-B14F-4D97-AF65-F5344CB8AC3E}">
        <p14:creationId xmlns:p14="http://schemas.microsoft.com/office/powerpoint/2010/main" val="3534878147"/>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r>
              <a:rPr lang="uk-UA" sz="2400" b="1" i="1" dirty="0">
                <a:latin typeface="Times New Roman" panose="02020603050405020304" pitchFamily="18" charset="0"/>
                <a:cs typeface="Times New Roman" panose="02020603050405020304" pitchFamily="18" charset="0"/>
              </a:rPr>
              <a:t>Предмет дослідження</a:t>
            </a:r>
            <a:r>
              <a:rPr lang="uk-UA" sz="2400" dirty="0">
                <a:latin typeface="Times New Roman" panose="02020603050405020304" pitchFamily="18" charset="0"/>
                <a:cs typeface="Times New Roman" panose="02020603050405020304" pitchFamily="18" charset="0"/>
              </a:rPr>
              <a:t>: меліоративне значення полезахисних лісових насаджень </a:t>
            </a:r>
            <a:r>
              <a:rPr lang="uk-UA" sz="2400" dirty="0" smtClean="0">
                <a:latin typeface="Times New Roman" panose="02020603050405020304" pitchFamily="18" charset="0"/>
                <a:cs typeface="Times New Roman" panose="02020603050405020304" pitchFamily="18" charset="0"/>
              </a:rPr>
              <a:t>в лісогосподарському підприємстві КСЛП «</a:t>
            </a:r>
            <a:r>
              <a:rPr lang="uk-UA" sz="2400" dirty="0" err="1" smtClean="0">
                <a:latin typeface="Times New Roman" panose="02020603050405020304" pitchFamily="18" charset="0"/>
                <a:cs typeface="Times New Roman" panose="02020603050405020304" pitchFamily="18" charset="0"/>
              </a:rPr>
              <a:t>Агролісосп</a:t>
            </a:r>
            <a:r>
              <a:rPr lang="uk-UA" sz="2400" dirty="0" smtClean="0">
                <a:latin typeface="Times New Roman" panose="02020603050405020304" pitchFamily="18" charset="0"/>
                <a:cs typeface="Times New Roman" panose="02020603050405020304" pitchFamily="18" charset="0"/>
              </a:rPr>
              <a:t>»</a:t>
            </a:r>
            <a:r>
              <a:rPr lang="uk-UA" sz="2400" dirty="0">
                <a:latin typeface="Times New Roman" panose="02020603050405020304" pitchFamily="18" charset="0"/>
                <a:cs typeface="Times New Roman" panose="02020603050405020304" pitchFamily="18" charset="0"/>
              </a:rPr>
              <a:t/>
            </a:r>
            <a:br>
              <a:rPr lang="uk-UA" sz="2400" dirty="0">
                <a:latin typeface="Times New Roman" panose="02020603050405020304" pitchFamily="18" charset="0"/>
                <a:cs typeface="Times New Roman" panose="02020603050405020304" pitchFamily="18" charset="0"/>
              </a:rPr>
            </a:br>
            <a:r>
              <a:rPr lang="uk-UA" sz="2400" b="1" i="1" dirty="0">
                <a:latin typeface="Times New Roman" panose="02020603050405020304" pitchFamily="18" charset="0"/>
                <a:cs typeface="Times New Roman" panose="02020603050405020304" pitchFamily="18" charset="0"/>
              </a:rPr>
              <a:t>Матеріали та методи досліджень.</a:t>
            </a:r>
            <a:r>
              <a:rPr lang="uk-UA" sz="2400" dirty="0">
                <a:latin typeface="Times New Roman" panose="02020603050405020304" pitchFamily="18" charset="0"/>
                <a:cs typeface="Times New Roman" panose="02020603050405020304" pitchFamily="18" charset="0"/>
              </a:rPr>
              <a:t/>
            </a:r>
            <a:br>
              <a:rPr lang="uk-UA" sz="2400" dirty="0">
                <a:latin typeface="Times New Roman" panose="02020603050405020304" pitchFamily="18" charset="0"/>
                <a:cs typeface="Times New Roman" panose="02020603050405020304" pitchFamily="18" charset="0"/>
              </a:rPr>
            </a:br>
            <a:r>
              <a:rPr lang="uk-UA" sz="2400" b="1" i="1" dirty="0">
                <a:latin typeface="Times New Roman" panose="02020603050405020304" pitchFamily="18" charset="0"/>
                <a:cs typeface="Times New Roman" panose="02020603050405020304" pitchFamily="18" charset="0"/>
              </a:rPr>
              <a:t>Основними матеріалами:</a:t>
            </a:r>
            <a:r>
              <a:rPr lang="uk-UA" sz="2400" b="1" dirty="0">
                <a:latin typeface="Times New Roman" panose="02020603050405020304" pitchFamily="18" charset="0"/>
                <a:cs typeface="Times New Roman" panose="02020603050405020304" pitchFamily="18" charset="0"/>
              </a:rPr>
              <a:t> </a:t>
            </a:r>
            <a:r>
              <a:rPr lang="uk-UA" sz="2400" dirty="0">
                <a:latin typeface="Times New Roman" panose="02020603050405020304" pitchFamily="18" charset="0"/>
                <a:cs typeface="Times New Roman" panose="02020603050405020304" pitchFamily="18" charset="0"/>
              </a:rPr>
              <a:t>слугували результати пошуку джерел інформації через електронний ресурс про польові </a:t>
            </a:r>
            <a:r>
              <a:rPr lang="uk-UA" sz="2400" dirty="0" smtClean="0">
                <a:latin typeface="Times New Roman" panose="02020603050405020304" pitchFamily="18" charset="0"/>
                <a:cs typeface="Times New Roman" panose="02020603050405020304" pitchFamily="18" charset="0"/>
              </a:rPr>
              <a:t>дослідження та матеріали які знаходяться в КСЛП «</a:t>
            </a:r>
            <a:r>
              <a:rPr lang="uk-UA" sz="2400" dirty="0" err="1" smtClean="0">
                <a:latin typeface="Times New Roman" panose="02020603050405020304" pitchFamily="18" charset="0"/>
                <a:cs typeface="Times New Roman" panose="02020603050405020304" pitchFamily="18" charset="0"/>
              </a:rPr>
              <a:t>Агролісосп</a:t>
            </a:r>
            <a:r>
              <a:rPr lang="uk-UA" sz="2400" dirty="0" smtClean="0">
                <a:latin typeface="Times New Roman" panose="02020603050405020304" pitchFamily="18" charset="0"/>
                <a:cs typeface="Times New Roman" panose="02020603050405020304" pitchFamily="18" charset="0"/>
              </a:rPr>
              <a:t>» виконаних в </a:t>
            </a:r>
            <a:r>
              <a:rPr lang="uk-UA" sz="2400" dirty="0" err="1">
                <a:latin typeface="Times New Roman" panose="02020603050405020304" pitchFamily="18" charset="0"/>
                <a:cs typeface="Times New Roman" panose="02020603050405020304" pitchFamily="18" charset="0"/>
              </a:rPr>
              <a:t>К</a:t>
            </a:r>
            <a:r>
              <a:rPr lang="uk-UA" sz="2400" dirty="0" err="1" smtClean="0">
                <a:latin typeface="Times New Roman" panose="02020603050405020304" pitchFamily="18" charset="0"/>
                <a:cs typeface="Times New Roman" panose="02020603050405020304" pitchFamily="18" charset="0"/>
              </a:rPr>
              <a:t>оропському</a:t>
            </a:r>
            <a:r>
              <a:rPr lang="uk-UA" sz="2400" dirty="0" smtClean="0">
                <a:latin typeface="Times New Roman" panose="02020603050405020304" pitchFamily="18" charset="0"/>
                <a:cs typeface="Times New Roman" panose="02020603050405020304" pitchFamily="18" charset="0"/>
              </a:rPr>
              <a:t> районі.</a:t>
            </a:r>
            <a:br>
              <a:rPr lang="uk-UA" sz="2400" dirty="0" smtClean="0">
                <a:latin typeface="Times New Roman" panose="02020603050405020304" pitchFamily="18" charset="0"/>
                <a:cs typeface="Times New Roman" panose="02020603050405020304" pitchFamily="18" charset="0"/>
              </a:rPr>
            </a:br>
            <a:r>
              <a:rPr lang="uk-UA" sz="2400" dirty="0" smtClean="0">
                <a:latin typeface="Times New Roman" panose="02020603050405020304" pitchFamily="18" charset="0"/>
                <a:cs typeface="Times New Roman" panose="02020603050405020304" pitchFamily="18" charset="0"/>
              </a:rPr>
              <a:t>Встановлення </a:t>
            </a:r>
            <a:r>
              <a:rPr lang="uk-UA" sz="2400" dirty="0">
                <a:latin typeface="Times New Roman" panose="02020603050405020304" pitchFamily="18" charset="0"/>
                <a:cs typeface="Times New Roman" panose="02020603050405020304" pitchFamily="18" charset="0"/>
              </a:rPr>
              <a:t>сучасного екологічного стану полезахисних лісосмуг в складі існуючих </a:t>
            </a:r>
            <a:r>
              <a:rPr lang="uk-UA" sz="2400" dirty="0" err="1">
                <a:latin typeface="Times New Roman" panose="02020603050405020304" pitchFamily="18" charset="0"/>
                <a:cs typeface="Times New Roman" panose="02020603050405020304" pitchFamily="18" charset="0"/>
              </a:rPr>
              <a:t>агроекосистем</a:t>
            </a:r>
            <a:r>
              <a:rPr lang="uk-UA" sz="2400" dirty="0">
                <a:latin typeface="Times New Roman" panose="02020603050405020304" pitchFamily="18" charset="0"/>
                <a:cs typeface="Times New Roman" panose="02020603050405020304" pitchFamily="18" charset="0"/>
              </a:rPr>
              <a:t> району. </a:t>
            </a:r>
            <a:br>
              <a:rPr lang="uk-UA" sz="2400" dirty="0">
                <a:latin typeface="Times New Roman" panose="02020603050405020304" pitchFamily="18" charset="0"/>
                <a:cs typeface="Times New Roman" panose="02020603050405020304" pitchFamily="18" charset="0"/>
              </a:rPr>
            </a:br>
            <a:r>
              <a:rPr lang="uk-UA" sz="2400" b="1" i="1" dirty="0">
                <a:latin typeface="Times New Roman" panose="02020603050405020304" pitchFamily="18" charset="0"/>
                <a:cs typeface="Times New Roman" panose="02020603050405020304" pitchFamily="18" charset="0"/>
              </a:rPr>
              <a:t>Методи дослідження:</a:t>
            </a:r>
            <a:r>
              <a:rPr lang="uk-UA" sz="2400" dirty="0">
                <a:latin typeface="Times New Roman" panose="02020603050405020304" pitchFamily="18" charset="0"/>
                <a:cs typeface="Times New Roman" panose="02020603050405020304" pitchFamily="18" charset="0"/>
              </a:rPr>
              <a:t> зумовило переважне значення польових методів.  В процесі дослідження вивчали стан полезахисних насаджень. </a:t>
            </a:r>
            <a:br>
              <a:rPr lang="uk-UA" sz="2400" dirty="0">
                <a:latin typeface="Times New Roman" panose="02020603050405020304" pitchFamily="18" charset="0"/>
                <a:cs typeface="Times New Roman" panose="02020603050405020304" pitchFamily="18" charset="0"/>
              </a:rPr>
            </a:br>
            <a:r>
              <a:rPr lang="uk-UA" sz="2400" dirty="0">
                <a:latin typeface="Times New Roman" panose="02020603050405020304" pitchFamily="18" charset="0"/>
                <a:cs typeface="Times New Roman" panose="02020603050405020304" pitchFamily="18" charset="0"/>
              </a:rPr>
              <a:t>В процесі</a:t>
            </a:r>
            <a:r>
              <a:rPr lang="uk-UA" sz="2400" b="1" i="1" dirty="0">
                <a:latin typeface="Times New Roman" panose="02020603050405020304" pitchFamily="18" charset="0"/>
                <a:cs typeface="Times New Roman" panose="02020603050405020304" pitchFamily="18" charset="0"/>
              </a:rPr>
              <a:t> </a:t>
            </a:r>
            <a:r>
              <a:rPr lang="uk-UA" sz="2400" dirty="0">
                <a:latin typeface="Times New Roman" panose="02020603050405020304" pitchFamily="18" charset="0"/>
                <a:cs typeface="Times New Roman" panose="02020603050405020304" pitchFamily="18" charset="0"/>
              </a:rPr>
              <a:t>дослідження використовувався методом спостереження. Не втручаючись в процес. використовуючи переважно матеріали з  електронного ресурсу пошуку </a:t>
            </a:r>
            <a:r>
              <a:rPr lang="uk-UA" sz="2400" dirty="0" smtClean="0">
                <a:latin typeface="Times New Roman" panose="02020603050405020304" pitchFamily="18" charset="0"/>
                <a:cs typeface="Times New Roman" panose="02020603050405020304" pitchFamily="18" charset="0"/>
              </a:rPr>
              <a:t>інформації та матеріали які знаходяться на лісогосподарському підприємстві «</a:t>
            </a:r>
            <a:r>
              <a:rPr lang="uk-UA" sz="2400" dirty="0" err="1" smtClean="0">
                <a:latin typeface="Times New Roman" panose="02020603050405020304" pitchFamily="18" charset="0"/>
                <a:cs typeface="Times New Roman" panose="02020603050405020304" pitchFamily="18" charset="0"/>
              </a:rPr>
              <a:t>Агролісгосп</a:t>
            </a:r>
            <a:r>
              <a:rPr lang="uk-UA" sz="2400" dirty="0" smtClean="0">
                <a:latin typeface="Times New Roman" panose="02020603050405020304" pitchFamily="18" charset="0"/>
                <a:cs typeface="Times New Roman" panose="02020603050405020304" pitchFamily="18" charset="0"/>
              </a:rPr>
              <a:t>» та </a:t>
            </a:r>
            <a:r>
              <a:rPr lang="uk-UA" sz="2400" dirty="0" err="1" smtClean="0">
                <a:latin typeface="Times New Roman" panose="02020603050405020304" pitchFamily="18" charset="0"/>
                <a:cs typeface="Times New Roman" panose="02020603050405020304" pitchFamily="18" charset="0"/>
              </a:rPr>
              <a:t>Коропському</a:t>
            </a:r>
            <a:r>
              <a:rPr lang="uk-UA" sz="2400" dirty="0" smtClean="0">
                <a:latin typeface="Times New Roman" panose="02020603050405020304" pitchFamily="18" charset="0"/>
                <a:cs typeface="Times New Roman" panose="02020603050405020304" pitchFamily="18" charset="0"/>
              </a:rPr>
              <a:t> районі. </a:t>
            </a:r>
            <a:r>
              <a:rPr lang="uk-UA" sz="2400" dirty="0">
                <a:latin typeface="Times New Roman" panose="02020603050405020304" pitchFamily="18" charset="0"/>
                <a:cs typeface="Times New Roman" panose="02020603050405020304" pitchFamily="18" charset="0"/>
              </a:rPr>
              <a:t/>
            </a:r>
            <a:br>
              <a:rPr lang="uk-UA" sz="2400" dirty="0">
                <a:latin typeface="Times New Roman" panose="02020603050405020304" pitchFamily="18" charset="0"/>
                <a:cs typeface="Times New Roman" panose="02020603050405020304" pitchFamily="18" charset="0"/>
              </a:rPr>
            </a:br>
            <a:r>
              <a:rPr lang="uk-UA" sz="2000" b="1" dirty="0">
                <a:latin typeface="Times New Roman" panose="02020603050405020304" pitchFamily="18" charset="0"/>
                <a:cs typeface="Times New Roman" panose="02020603050405020304" pitchFamily="18" charset="0"/>
              </a:rPr>
              <a:t>Наукова новизна: </a:t>
            </a:r>
            <a:r>
              <a:rPr lang="uk-UA" sz="2000" dirty="0">
                <a:latin typeface="Times New Roman" panose="02020603050405020304" pitchFamily="18" charset="0"/>
                <a:cs typeface="Times New Roman" panose="02020603050405020304" pitchFamily="18" charset="0"/>
              </a:rPr>
              <a:t>В ході дослідження полезахисних лісових насаджень </a:t>
            </a:r>
            <a:r>
              <a:rPr lang="uk-UA" sz="2000" dirty="0" err="1">
                <a:latin typeface="Times New Roman" panose="02020603050405020304" pitchFamily="18" charset="0"/>
                <a:cs typeface="Times New Roman" panose="02020603050405020304" pitchFamily="18" charset="0"/>
              </a:rPr>
              <a:t>Коропського</a:t>
            </a:r>
            <a:r>
              <a:rPr lang="uk-UA" sz="2000" dirty="0">
                <a:latin typeface="Times New Roman" panose="02020603050405020304" pitchFamily="18" charset="0"/>
                <a:cs typeface="Times New Roman" panose="02020603050405020304" pitchFamily="18" charset="0"/>
              </a:rPr>
              <a:t> СЛП «</a:t>
            </a:r>
            <a:r>
              <a:rPr lang="uk-UA" sz="2000" dirty="0" err="1">
                <a:latin typeface="Times New Roman" panose="02020603050405020304" pitchFamily="18" charset="0"/>
                <a:cs typeface="Times New Roman" panose="02020603050405020304" pitchFamily="18" charset="0"/>
              </a:rPr>
              <a:t>Агролісогоп</a:t>
            </a:r>
            <a:r>
              <a:rPr lang="uk-UA" sz="2000" dirty="0">
                <a:latin typeface="Times New Roman" panose="02020603050405020304" pitchFamily="18" charset="0"/>
                <a:cs typeface="Times New Roman" panose="02020603050405020304" pitchFamily="18" charset="0"/>
              </a:rPr>
              <a:t>» були встановлені їх захисні властивості та встановлені необхідні заходи для їх </a:t>
            </a:r>
            <a:r>
              <a:rPr lang="uk-UA" sz="2000" dirty="0" smtClean="0">
                <a:latin typeface="Times New Roman" panose="02020603050405020304" pitchFamily="18" charset="0"/>
                <a:cs typeface="Times New Roman" panose="02020603050405020304" pitchFamily="18" charset="0"/>
              </a:rPr>
              <a:t>покращення.</a:t>
            </a:r>
            <a:r>
              <a:rPr lang="uk-UA" sz="2400" dirty="0">
                <a:latin typeface="Times New Roman" panose="02020603050405020304" pitchFamily="18" charset="0"/>
                <a:cs typeface="Times New Roman" panose="02020603050405020304" pitchFamily="18" charset="0"/>
              </a:rPr>
              <a:t/>
            </a:r>
            <a:br>
              <a:rPr lang="uk-UA" sz="2400" dirty="0">
                <a:latin typeface="Times New Roman" panose="02020603050405020304" pitchFamily="18" charset="0"/>
                <a:cs typeface="Times New Roman" panose="02020603050405020304" pitchFamily="18" charset="0"/>
              </a:rPr>
            </a:br>
            <a:endParaRPr 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0718626"/>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2"/>
          <p:cNvSpPr>
            <a:spLocks noGrp="1"/>
          </p:cNvSpPr>
          <p:nvPr>
            <p:ph type="title"/>
          </p:nvPr>
        </p:nvSpPr>
        <p:spPr>
          <a:xfrm>
            <a:off x="0" y="0"/>
            <a:ext cx="12192000" cy="6858000"/>
          </a:xfrm>
        </p:spPr>
        <p:txBody>
          <a:bodyPr/>
          <a:lstStyle/>
          <a:p>
            <a:pPr algn="ctr"/>
            <a:r>
              <a:rPr lang="uk-UA" sz="2400" b="1" dirty="0">
                <a:latin typeface="Times New Roman" panose="02020603050405020304" pitchFamily="18" charset="0"/>
                <a:cs typeface="Times New Roman" panose="02020603050405020304" pitchFamily="18" charset="0"/>
              </a:rPr>
              <a:t>2.2.</a:t>
            </a:r>
            <a:r>
              <a:rPr lang="uk-UA" sz="2400" dirty="0">
                <a:latin typeface="Times New Roman" panose="02020603050405020304" pitchFamily="18" charset="0"/>
                <a:cs typeface="Times New Roman" panose="02020603050405020304" pitchFamily="18" charset="0"/>
              </a:rPr>
              <a:t> </a:t>
            </a:r>
            <a:r>
              <a:rPr lang="uk-UA" sz="2400" b="1" dirty="0">
                <a:latin typeface="Times New Roman" panose="02020603050405020304" pitchFamily="18" charset="0"/>
                <a:cs typeface="Times New Roman" panose="02020603050405020304" pitchFamily="18" charset="0"/>
              </a:rPr>
              <a:t>Характеристика </a:t>
            </a:r>
            <a:r>
              <a:rPr lang="uk-UA" sz="2400" b="1" dirty="0" err="1">
                <a:latin typeface="Times New Roman" panose="02020603050405020304" pitchFamily="18" charset="0"/>
                <a:cs typeface="Times New Roman" panose="02020603050405020304" pitchFamily="18" charset="0"/>
              </a:rPr>
              <a:t>Коропського</a:t>
            </a:r>
            <a:r>
              <a:rPr lang="uk-UA" sz="2400" b="1" dirty="0">
                <a:latin typeface="Times New Roman" panose="02020603050405020304" pitchFamily="18" charset="0"/>
                <a:cs typeface="Times New Roman" panose="02020603050405020304" pitchFamily="18" charset="0"/>
              </a:rPr>
              <a:t> СЛП «</a:t>
            </a:r>
            <a:r>
              <a:rPr lang="uk-UA" sz="2400" b="1" dirty="0" err="1">
                <a:latin typeface="Times New Roman" panose="02020603050405020304" pitchFamily="18" charset="0"/>
                <a:cs typeface="Times New Roman" panose="02020603050405020304" pitchFamily="18" charset="0"/>
              </a:rPr>
              <a:t>Агролісгосп</a:t>
            </a:r>
            <a:r>
              <a:rPr lang="uk-UA" sz="2400" b="1" dirty="0">
                <a:latin typeface="Times New Roman" panose="02020603050405020304" pitchFamily="18" charset="0"/>
                <a:cs typeface="Times New Roman" panose="02020603050405020304" pitchFamily="18" charset="0"/>
              </a:rPr>
              <a:t>»</a:t>
            </a:r>
            <a:r>
              <a:rPr lang="uk-UA" sz="2400" dirty="0">
                <a:latin typeface="Times New Roman" panose="02020603050405020304" pitchFamily="18" charset="0"/>
                <a:cs typeface="Times New Roman" panose="02020603050405020304" pitchFamily="18" charset="0"/>
              </a:rPr>
              <a:t/>
            </a:r>
            <a:br>
              <a:rPr lang="uk-UA" sz="2400" dirty="0">
                <a:latin typeface="Times New Roman" panose="02020603050405020304" pitchFamily="18" charset="0"/>
                <a:cs typeface="Times New Roman" panose="02020603050405020304" pitchFamily="18" charset="0"/>
              </a:rPr>
            </a:br>
            <a:r>
              <a:rPr lang="uk-UA" sz="2400" dirty="0" err="1">
                <a:latin typeface="Times New Roman" panose="02020603050405020304" pitchFamily="18" charset="0"/>
                <a:cs typeface="Times New Roman" panose="02020603050405020304" pitchFamily="18" charset="0"/>
              </a:rPr>
              <a:t>Коропське</a:t>
            </a:r>
            <a:r>
              <a:rPr lang="uk-UA" sz="2400" dirty="0">
                <a:latin typeface="Times New Roman" panose="02020603050405020304" pitchFamily="18" charset="0"/>
                <a:cs typeface="Times New Roman" panose="02020603050405020304" pitchFamily="18" charset="0"/>
              </a:rPr>
              <a:t> спеціалізоване лісогосподарське підприємство «</a:t>
            </a:r>
            <a:r>
              <a:rPr lang="uk-UA" sz="2400" dirty="0" err="1">
                <a:latin typeface="Times New Roman" panose="02020603050405020304" pitchFamily="18" charset="0"/>
                <a:cs typeface="Times New Roman" panose="02020603050405020304" pitchFamily="18" charset="0"/>
              </a:rPr>
              <a:t>Агролісгосп</a:t>
            </a:r>
            <a:r>
              <a:rPr lang="uk-UA" sz="2400" dirty="0">
                <a:latin typeface="Times New Roman" panose="02020603050405020304" pitchFamily="18" charset="0"/>
                <a:cs typeface="Times New Roman" panose="02020603050405020304" pitchFamily="18" charset="0"/>
              </a:rPr>
              <a:t>» (далі лісгосп) розташований в східній частині Чернігівської області на території </a:t>
            </a:r>
            <a:r>
              <a:rPr lang="uk-UA" sz="2400" dirty="0" err="1">
                <a:latin typeface="Times New Roman" panose="02020603050405020304" pitchFamily="18" charset="0"/>
                <a:cs typeface="Times New Roman" panose="02020603050405020304" pitchFamily="18" charset="0"/>
              </a:rPr>
              <a:t>коропського</a:t>
            </a:r>
            <a:r>
              <a:rPr lang="uk-UA" sz="2400" dirty="0">
                <a:latin typeface="Times New Roman" panose="02020603050405020304" pitchFamily="18" charset="0"/>
                <a:cs typeface="Times New Roman" panose="02020603050405020304" pitchFamily="18" charset="0"/>
              </a:rPr>
              <a:t> адміністративного району (див. табл. </a:t>
            </a:r>
            <a:r>
              <a:rPr lang="uk-UA" sz="2400" dirty="0" smtClean="0">
                <a:latin typeface="Times New Roman" panose="02020603050405020304" pitchFamily="18" charset="0"/>
                <a:cs typeface="Times New Roman" panose="02020603050405020304" pitchFamily="18" charset="0"/>
              </a:rPr>
              <a:t>1.1). </a:t>
            </a:r>
            <a:endParaRPr 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74928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Рисунок 12"/>
          <p:cNvPicPr>
            <a:picLocks noChangeAspect="1"/>
          </p:cNvPicPr>
          <p:nvPr/>
        </p:nvPicPr>
        <p:blipFill>
          <a:blip r:embed="rId2"/>
          <a:stretch>
            <a:fillRect/>
          </a:stretch>
        </p:blipFill>
        <p:spPr>
          <a:xfrm>
            <a:off x="725714" y="762000"/>
            <a:ext cx="10726057" cy="4666343"/>
          </a:xfrm>
          <a:prstGeom prst="rect">
            <a:avLst/>
          </a:prstGeom>
        </p:spPr>
      </p:pic>
      <p:sp>
        <p:nvSpPr>
          <p:cNvPr id="14" name="Прямоугольник 13"/>
          <p:cNvSpPr/>
          <p:nvPr/>
        </p:nvSpPr>
        <p:spPr>
          <a:xfrm>
            <a:off x="8229600" y="232229"/>
            <a:ext cx="3222171" cy="5297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Таблиця 1.1</a:t>
            </a:r>
            <a:endParaRPr lang="uk-UA" dirty="0"/>
          </a:p>
        </p:txBody>
      </p:sp>
      <p:sp>
        <p:nvSpPr>
          <p:cNvPr id="15" name="Прямоугольник 14"/>
          <p:cNvSpPr/>
          <p:nvPr/>
        </p:nvSpPr>
        <p:spPr>
          <a:xfrm>
            <a:off x="725714" y="5022003"/>
            <a:ext cx="10929257" cy="1338828"/>
          </a:xfrm>
          <a:prstGeom prst="rect">
            <a:avLst/>
          </a:prstGeom>
        </p:spPr>
        <p:txBody>
          <a:bodyPr wrap="square">
            <a:spAutoFit/>
          </a:bodyPr>
          <a:lstStyle/>
          <a:p>
            <a:pPr marL="90170" marR="53975" algn="just">
              <a:lnSpc>
                <a:spcPct val="150000"/>
              </a:lnSpc>
              <a:spcAft>
                <a:spcPts val="20"/>
              </a:spcAft>
            </a:pPr>
            <a:r>
              <a:rPr lang="uk-UA" b="1" i="1" dirty="0">
                <a:latin typeface="Times New Roman" panose="02020603050405020304" pitchFamily="18" charset="0"/>
                <a:ea typeface="Calibri" panose="020F0502020204030204" pitchFamily="34" charset="0"/>
                <a:cs typeface="Times New Roman" panose="02020603050405020304" pitchFamily="18" charset="0"/>
              </a:rPr>
              <a:t>Організація території. Обсяг та характер виконаних </a:t>
            </a:r>
            <a:r>
              <a:rPr lang="uk-UA" b="1" i="1" dirty="0" err="1">
                <a:latin typeface="Times New Roman" panose="02020603050405020304" pitchFamily="18" charset="0"/>
                <a:ea typeface="Calibri" panose="020F0502020204030204" pitchFamily="34" charset="0"/>
                <a:cs typeface="Times New Roman" panose="02020603050405020304" pitchFamily="18" charset="0"/>
              </a:rPr>
              <a:t>лісовпорядкованих</a:t>
            </a:r>
            <a:r>
              <a:rPr lang="uk-UA" b="1" i="1" dirty="0">
                <a:latin typeface="Times New Roman" panose="02020603050405020304" pitchFamily="18" charset="0"/>
                <a:ea typeface="Calibri" panose="020F0502020204030204" pitchFamily="34" charset="0"/>
                <a:cs typeface="Times New Roman" panose="02020603050405020304" pitchFamily="18" charset="0"/>
              </a:rPr>
              <a:t> робіт.</a:t>
            </a:r>
            <a:r>
              <a:rPr lang="uk-UA" b="1" dirty="0">
                <a:latin typeface="Times New Roman" panose="02020603050405020304" pitchFamily="18" charset="0"/>
                <a:ea typeface="Calibri" panose="020F0502020204030204" pitchFamily="34" charset="0"/>
                <a:cs typeface="Times New Roman" panose="02020603050405020304" pitchFamily="18" charset="0"/>
              </a:rPr>
              <a:t> </a:t>
            </a:r>
            <a:r>
              <a:rPr lang="uk-UA" dirty="0" err="1">
                <a:latin typeface="Times New Roman" panose="02020603050405020304" pitchFamily="18" charset="0"/>
                <a:ea typeface="Calibri" panose="020F0502020204030204" pitchFamily="34" charset="0"/>
                <a:cs typeface="Times New Roman" panose="02020603050405020304" pitchFamily="18" charset="0"/>
              </a:rPr>
              <a:t>Коропське</a:t>
            </a:r>
            <a:r>
              <a:rPr lang="uk-UA" dirty="0">
                <a:latin typeface="Times New Roman" panose="02020603050405020304" pitchFamily="18" charset="0"/>
                <a:ea typeface="Calibri" panose="020F0502020204030204" pitchFamily="34" charset="0"/>
                <a:cs typeface="Times New Roman" panose="02020603050405020304" pitchFamily="18" charset="0"/>
              </a:rPr>
              <a:t> СЛП «</a:t>
            </a:r>
            <a:r>
              <a:rPr lang="uk-UA" dirty="0" err="1">
                <a:latin typeface="Times New Roman" panose="02020603050405020304" pitchFamily="18" charset="0"/>
                <a:ea typeface="Calibri" panose="020F0502020204030204" pitchFamily="34" charset="0"/>
                <a:cs typeface="Times New Roman" panose="02020603050405020304" pitchFamily="18" charset="0"/>
              </a:rPr>
              <a:t>агролісгосп</a:t>
            </a:r>
            <a:r>
              <a:rPr lang="uk-UA" dirty="0">
                <a:latin typeface="Times New Roman" panose="02020603050405020304" pitchFamily="18" charset="0"/>
                <a:ea typeface="Calibri" panose="020F0502020204030204" pitchFamily="34" charset="0"/>
                <a:cs typeface="Times New Roman" panose="02020603050405020304" pitchFamily="18" charset="0"/>
              </a:rPr>
              <a:t>» було організоване в 1975 році згідно Постанови Ради колгоспів за № 4 від 29 грудня 1975 року на базі колгоспів району.</a:t>
            </a:r>
            <a:endParaRPr lang="uk-UA"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64368177"/>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2000" cy="6857999"/>
          </a:xfrm>
        </p:spPr>
        <p:txBody>
          <a:bodyPr/>
          <a:lstStyle/>
          <a:p>
            <a:r>
              <a:rPr lang="uk-UA" dirty="0" smtClean="0"/>
              <a:t>            </a:t>
            </a:r>
            <a:endParaRPr lang="uk-UA" dirty="0"/>
          </a:p>
        </p:txBody>
      </p:sp>
      <p:sp>
        <p:nvSpPr>
          <p:cNvPr id="3" name="TextBox 2"/>
          <p:cNvSpPr txBox="1"/>
          <p:nvPr/>
        </p:nvSpPr>
        <p:spPr>
          <a:xfrm>
            <a:off x="1095065" y="0"/>
            <a:ext cx="9612568" cy="400110"/>
          </a:xfrm>
          <a:prstGeom prst="rect">
            <a:avLst/>
          </a:prstGeom>
          <a:noFill/>
        </p:spPr>
        <p:txBody>
          <a:bodyPr wrap="none" rtlCol="0">
            <a:spAutoFit/>
            <a:scene3d>
              <a:camera prst="orthographicFront"/>
              <a:lightRig rig="harsh" dir="t"/>
            </a:scene3d>
            <a:sp3d extrusionH="57150" prstMaterial="matte">
              <a:bevelT w="63500" h="12700" prst="angle"/>
              <a:contourClr>
                <a:schemeClr val="bg1">
                  <a:lumMod val="65000"/>
                </a:schemeClr>
              </a:contourClr>
            </a:sp3d>
          </a:bodyPr>
          <a:lstStyle/>
          <a:p>
            <a:r>
              <a:rPr lang="uk-UA" sz="2000" b="1" dirty="0" smtClean="0">
                <a:ln/>
                <a:solidFill>
                  <a:schemeClr val="accent3"/>
                </a:solidFill>
                <a:latin typeface="Times New Roman" panose="02020603050405020304" pitchFamily="18" charset="0"/>
                <a:cs typeface="Times New Roman" panose="02020603050405020304" pitchFamily="18" charset="0"/>
              </a:rPr>
              <a:t>1. Історія виникнення та особливості створення полезахисних лісових насаджень</a:t>
            </a:r>
            <a:endParaRPr lang="uk-UA" sz="2000" b="1" dirty="0">
              <a:ln/>
              <a:solidFill>
                <a:schemeClr val="accent3"/>
              </a:solidFill>
              <a:latin typeface="Times New Roman" panose="02020603050405020304" pitchFamily="18" charset="0"/>
              <a:cs typeface="Times New Roman" panose="02020603050405020304" pitchFamily="18" charset="0"/>
            </a:endParaRPr>
          </a:p>
        </p:txBody>
      </p:sp>
      <p:sp>
        <p:nvSpPr>
          <p:cNvPr id="4" name="Прямоугольник 3"/>
          <p:cNvSpPr/>
          <p:nvPr/>
        </p:nvSpPr>
        <p:spPr>
          <a:xfrm>
            <a:off x="58057" y="400110"/>
            <a:ext cx="12075885" cy="6494085"/>
          </a:xfrm>
          <a:prstGeom prst="rect">
            <a:avLst/>
          </a:prstGeom>
        </p:spPr>
        <p:txBody>
          <a:bodyPr wrap="square">
            <a:spAutoFit/>
          </a:bodyPr>
          <a:lstStyle/>
          <a:p>
            <a:pPr algn="just">
              <a:lnSpc>
                <a:spcPct val="200000"/>
              </a:lnSpc>
            </a:pPr>
            <a:r>
              <a:rPr lang="uk-UA" sz="1600" dirty="0">
                <a:latin typeface="Times New Roman" panose="02020603050405020304" pitchFamily="18" charset="0"/>
                <a:ea typeface="Calibri" panose="020F0502020204030204" pitchFamily="34" charset="0"/>
              </a:rPr>
              <a:t>Перші полезахисні лісові насадження з'явились наприкінці ХІХ ст. Вони були створені під керівництвом В.В. </a:t>
            </a:r>
            <a:r>
              <a:rPr lang="uk-UA" sz="1600" dirty="0" smtClean="0">
                <a:latin typeface="Times New Roman" panose="02020603050405020304" pitchFamily="18" charset="0"/>
                <a:ea typeface="Calibri" panose="020F0502020204030204" pitchFamily="34" charset="0"/>
              </a:rPr>
              <a:t>Докучаєва</a:t>
            </a:r>
            <a:r>
              <a:rPr lang="uk-UA" sz="1600" dirty="0">
                <a:latin typeface="Times New Roman" panose="02020603050405020304" pitchFamily="18" charset="0"/>
                <a:ea typeface="Calibri" panose="020F0502020204030204" pitchFamily="34" charset="0"/>
              </a:rPr>
              <a:t>, який з 1892 р. очолив Особливу Експедицію, що повинна була ретельно вивчити питання степового лісорозведення та підготувати рекомендації для практичного впровадження науково обґрунтованих висновків науковців у </a:t>
            </a:r>
            <a:r>
              <a:rPr lang="uk-UA" sz="1600" dirty="0" smtClean="0">
                <a:latin typeface="Times New Roman" panose="02020603050405020304" pitchFamily="18" charset="0"/>
                <a:ea typeface="Calibri" panose="020F0502020204030204" pitchFamily="34" charset="0"/>
              </a:rPr>
              <a:t>виробничий </a:t>
            </a:r>
            <a:r>
              <a:rPr lang="uk-UA" sz="1600" dirty="0">
                <a:latin typeface="Times New Roman" panose="02020603050405020304" pitchFamily="18" charset="0"/>
                <a:ea typeface="Calibri" panose="020F0502020204030204" pitchFamily="34" charset="0"/>
              </a:rPr>
              <a:t>процес. Варто зазначити, що В.В. Докучаєв не був піонером у сфері степового лісорозведення. До нього цими питаннями займались інші науковці. Зокрема, у 1838 р. створено Міністерство державних </a:t>
            </a:r>
            <a:r>
              <a:rPr lang="uk-UA" sz="1600" dirty="0" err="1">
                <a:latin typeface="Times New Roman" panose="02020603050405020304" pitchFamily="18" charset="0"/>
                <a:ea typeface="Calibri" panose="020F0502020204030204" pitchFamily="34" charset="0"/>
              </a:rPr>
              <a:t>власностей</a:t>
            </a:r>
            <a:r>
              <a:rPr lang="uk-UA" sz="1600" dirty="0">
                <a:latin typeface="Times New Roman" panose="02020603050405020304" pitchFamily="18" charset="0"/>
                <a:ea typeface="Calibri" panose="020F0502020204030204" pitchFamily="34" charset="0"/>
              </a:rPr>
              <a:t> Росії, яке </a:t>
            </a:r>
            <a:r>
              <a:rPr lang="uk-UA" sz="1600" dirty="0" err="1">
                <a:latin typeface="Times New Roman" panose="02020603050405020304" pitchFamily="18" charset="0"/>
                <a:ea typeface="Calibri" panose="020F0502020204030204" pitchFamily="34" charset="0"/>
              </a:rPr>
              <a:t>очо</a:t>
            </a:r>
            <a:r>
              <a:rPr lang="uk-UA" sz="1600" dirty="0">
                <a:latin typeface="Times New Roman" panose="02020603050405020304" pitchFamily="18" charset="0"/>
                <a:ea typeface="Calibri" panose="020F0502020204030204" pitchFamily="34" charset="0"/>
              </a:rPr>
              <a:t>- лив граф П.Д. </a:t>
            </a:r>
            <a:r>
              <a:rPr lang="uk-UA" sz="1600" dirty="0" err="1">
                <a:latin typeface="Times New Roman" panose="02020603050405020304" pitchFamily="18" charset="0"/>
                <a:ea typeface="Calibri" panose="020F0502020204030204" pitchFamily="34" charset="0"/>
              </a:rPr>
              <a:t>Кісельов</a:t>
            </a:r>
            <a:r>
              <a:rPr lang="uk-UA" sz="1600" dirty="0">
                <a:latin typeface="Times New Roman" panose="02020603050405020304" pitchFamily="18" charset="0"/>
                <a:ea typeface="Calibri" panose="020F0502020204030204" pitchFamily="34" charset="0"/>
              </a:rPr>
              <a:t>. Він звертав особливу увагу на необхідність заліснення степів і з його приходом до влади пов'язують початок інтенсивного розвитку степового лісівництва. Проте більшість зусиль тогочасних дослідників була спрямована саме на залісення степів, а не на створення полезахисних </a:t>
            </a:r>
            <a:r>
              <a:rPr lang="uk-UA" sz="1600" dirty="0" smtClean="0">
                <a:latin typeface="Times New Roman" panose="02020603050405020304" pitchFamily="18" charset="0"/>
                <a:ea typeface="Calibri" panose="020F0502020204030204" pitchFamily="34" charset="0"/>
              </a:rPr>
              <a:t>лісонасаджень</a:t>
            </a:r>
            <a:r>
              <a:rPr lang="uk-UA" sz="1600" dirty="0">
                <a:latin typeface="Times New Roman" panose="02020603050405020304" pitchFamily="18" charset="0"/>
                <a:ea typeface="Calibri" panose="020F0502020204030204" pitchFamily="34" charset="0"/>
              </a:rPr>
              <a:t>. З огляду на це, людиною, яка започаткувала власне агролісомеліорацію, є саме В.В. Докучаєв. Зокрема, він писав "Чи мають ліси (природні та штучні) – і яке саме значення для місцевого клімату та ґрунтових вод, чи не варто замінити суцільні лісові насадження захисними смугами, узліссями, живими огорожами і т. д.? – Якщо так, то якої форми, якого складу, яких розмірів тощо повинні вони бути?". Отже, він відійшов від популярної на той час думки, що найважливішим показником є частка лісистості і від нього залежить ступінь придатності території для вирощування сільськогосподарських культур. Натомість В.В. Докучаєв сформулював у першому наближенні основні тези сучасної теорії лісомеліорації</a:t>
            </a:r>
            <a:r>
              <a:rPr lang="uk-UA" sz="1600" dirty="0" smtClean="0">
                <a:latin typeface="Times New Roman" panose="02020603050405020304" pitchFamily="18" charset="0"/>
                <a:ea typeface="Calibri" panose="020F0502020204030204" pitchFamily="34" charset="0"/>
              </a:rPr>
              <a:t>. [2]</a:t>
            </a:r>
            <a:endParaRPr lang="uk-UA" sz="1600" dirty="0"/>
          </a:p>
        </p:txBody>
      </p:sp>
    </p:spTree>
    <p:extLst>
      <p:ext uri="{BB962C8B-B14F-4D97-AF65-F5344CB8AC3E}">
        <p14:creationId xmlns:p14="http://schemas.microsoft.com/office/powerpoint/2010/main" val="826372733"/>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12192000" cy="6858000"/>
          </a:xfrm>
        </p:spPr>
        <p:txBody>
          <a:bodyPr>
            <a:scene3d>
              <a:camera prst="orthographicFront"/>
              <a:lightRig rig="harsh" dir="t"/>
            </a:scene3d>
            <a:sp3d extrusionH="57150" prstMaterial="matte">
              <a:bevelT w="63500" h="12700" prst="angle"/>
              <a:contourClr>
                <a:schemeClr val="bg1">
                  <a:lumMod val="65000"/>
                </a:schemeClr>
              </a:contourClr>
            </a:sp3d>
          </a:bodyPr>
          <a:lstStyle/>
          <a:p>
            <a:pPr algn="ctr"/>
            <a:r>
              <a:rPr lang="uk-UA" sz="2000" b="1" dirty="0">
                <a:ln/>
                <a:solidFill>
                  <a:schemeClr val="accent3"/>
                </a:solidFill>
                <a:latin typeface="Times New Roman" panose="02020603050405020304" pitchFamily="18" charset="0"/>
                <a:cs typeface="Times New Roman" panose="02020603050405020304" pitchFamily="18" charset="0"/>
              </a:rPr>
              <a:t>Полезахисні лісові смуги Великих Рівнин у США. Впродовж 1930-1935 рр. на Великих Рівнинах США пройшли сильні пилові бурі (рис. 1.1</a:t>
            </a:r>
            <a:r>
              <a:rPr lang="uk-UA" sz="2000" b="1" dirty="0" smtClean="0">
                <a:ln/>
                <a:solidFill>
                  <a:schemeClr val="accent3"/>
                </a:solidFill>
                <a:latin typeface="Times New Roman" panose="02020603050405020304" pitchFamily="18" charset="0"/>
                <a:cs typeface="Times New Roman" panose="02020603050405020304" pitchFamily="18" charset="0"/>
              </a:rPr>
              <a:t>). [2]</a:t>
            </a:r>
            <a:r>
              <a:rPr lang="uk-UA" sz="2000" b="1" dirty="0">
                <a:ln/>
                <a:solidFill>
                  <a:schemeClr val="accent3"/>
                </a:solidFill>
                <a:latin typeface="Times New Roman" panose="02020603050405020304" pitchFamily="18" charset="0"/>
                <a:cs typeface="Times New Roman" panose="02020603050405020304" pitchFamily="18" charset="0"/>
              </a:rPr>
              <a:t/>
            </a:r>
            <a:br>
              <a:rPr lang="uk-UA" sz="2000" b="1" dirty="0">
                <a:ln/>
                <a:solidFill>
                  <a:schemeClr val="accent3"/>
                </a:solidFill>
                <a:latin typeface="Times New Roman" panose="02020603050405020304" pitchFamily="18" charset="0"/>
                <a:cs typeface="Times New Roman" panose="02020603050405020304" pitchFamily="18" charset="0"/>
              </a:rPr>
            </a:br>
            <a:endParaRPr lang="uk-UA" sz="2000" b="1" dirty="0">
              <a:ln/>
              <a:solidFill>
                <a:schemeClr val="accent3"/>
              </a:solidFill>
              <a:latin typeface="Times New Roman" panose="02020603050405020304" pitchFamily="18" charset="0"/>
              <a:cs typeface="Times New Roman" panose="02020603050405020304" pitchFamily="18" charset="0"/>
            </a:endParaRPr>
          </a:p>
        </p:txBody>
      </p:sp>
      <p:pic>
        <p:nvPicPr>
          <p:cNvPr id="4" name="Рисунок 3" descr="https://upload.wikimedia.org/wikipedia/commons/thumb/3/34/Dust-storm-Texas-1935.png/1024px-Dust-storm-Texas-1935.png"/>
          <p:cNvPicPr/>
          <p:nvPr/>
        </p:nvPicPr>
        <p:blipFill>
          <a:blip r:embed="rId2">
            <a:extLst>
              <a:ext uri="{28A0092B-C50C-407E-A947-70E740481C1C}">
                <a14:useLocalDpi xmlns:a14="http://schemas.microsoft.com/office/drawing/2010/main" val="0"/>
              </a:ext>
            </a:extLst>
          </a:blip>
          <a:srcRect/>
          <a:stretch>
            <a:fillRect/>
          </a:stretch>
        </p:blipFill>
        <p:spPr bwMode="auto">
          <a:xfrm>
            <a:off x="0" y="841829"/>
            <a:ext cx="12191999" cy="6016171"/>
          </a:xfrm>
          <a:prstGeom prst="rect">
            <a:avLst/>
          </a:prstGeom>
          <a:noFill/>
          <a:ln>
            <a:noFill/>
          </a:ln>
        </p:spPr>
      </p:pic>
      <p:sp>
        <p:nvSpPr>
          <p:cNvPr id="3" name="Прямоугольник 2"/>
          <p:cNvSpPr/>
          <p:nvPr/>
        </p:nvSpPr>
        <p:spPr>
          <a:xfrm>
            <a:off x="1233714" y="5791200"/>
            <a:ext cx="3497943" cy="85634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latin typeface="Times New Roman" panose="02020603050405020304" pitchFamily="18" charset="0"/>
                <a:cs typeface="Times New Roman" panose="02020603050405020304" pitchFamily="18" charset="0"/>
              </a:rPr>
              <a:t>Рисунок – 1.1 – Великі рівнини в США </a:t>
            </a:r>
            <a:endParaRPr lang="uk-U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474115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Ион">
  <a:themeElements>
    <a:clrScheme name="Ион">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Ион">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Ион">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1914</TotalTime>
  <Words>1807</Words>
  <Application>Microsoft Office PowerPoint</Application>
  <PresentationFormat>Широкоэкранный</PresentationFormat>
  <Paragraphs>82</Paragraphs>
  <Slides>44</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44</vt:i4>
      </vt:variant>
    </vt:vector>
  </HeadingPairs>
  <TitlesOfParts>
    <vt:vector size="51" baseType="lpstr">
      <vt:lpstr>Arial</vt:lpstr>
      <vt:lpstr>Calibri</vt:lpstr>
      <vt:lpstr>Century Gothic</vt:lpstr>
      <vt:lpstr>Tahoma</vt:lpstr>
      <vt:lpstr>Times New Roman</vt:lpstr>
      <vt:lpstr>Wingdings 3</vt:lpstr>
      <vt:lpstr>Ион</vt:lpstr>
      <vt:lpstr>Презентация PowerPoint</vt:lpstr>
      <vt:lpstr>Презентация PowerPoint</vt:lpstr>
      <vt:lpstr>Полезахисні лісові смуги – це лісові насадження, штучно створені з метою захисту сільськогосподарських угідь від посух та ерозії ґрунтів. Полезахисні лісосмуги виконують багато функцій. Вони затримують сніг та зберігають вологу для майбутнього врожаю, не дають зливам змивати родючий ґрунт з полів, вгамовують вітер та стримують пилові бурі. На полях, які захищені лісосмугами, швидкість вітру знижується на 20-30%, вологість повітря збільшується на 3-5%, в два рази знижується непродуктивне випаровування вологи. Врожайність зернових підвищується на 5-7 ц/га. В умовах високої розораності земель лісосмуги є притулком для багатьох видів тварин. Лісосмуги стримують рознесення вітром отрутохімікатів, якими обробляють поля. Що ж ми маємо сьогодні? В Україні переважна більшість лісосмуг була закладена колгоспами в 50–60-х рр. 20 століття і перебувала у їхньому користуванні. З початком приватизації земель у 1992 р. полезахисні лісосмуги були передані у власність колективних та інших сільськогосподарських підприємств, утворених на базі колгоспів. Однак, лісосмуги не є сільськогосподарськими угіддями і тому були віднесені до земель загального користування таких підприємств. Згідно із Земельним Кодексом України (в ред. 1992 р.) вони не підлягали паюванню. У зв’язку з проведенням у 2000 р. реорганізації колективних сільськогосподарських підприємств у сільськогосподарські формування ринкового типу (приватні підприємства, фермерські господарства, товариства з обмеженою відповідальністю тощо), які не були суб’єктами права колективної власності на землю, полезахисні лісосмуги були передані у відання відповідних місцевих рад. Сьогодні лісосмуги стають місцем самовільного скидання сміття, потерпають від випалювання стерні на прилеглих полях. Вони суцільно або надмірно вирубуються. Дуби та інші високо бонітетні дерева заготовляють на дров’яну деревину, а інколи і для розпиловки на приватних пилорамах. Майже ніхто із власників та орендарів земель не займається відновленням лісосмуг. У переважній кількості господарств району відсутня система полезахисних лісових смуг, а наявні лісосмуги часто не досягають проектної висоти, від якої залежить їх полезахисна ефективність. Згідно з Лісовим кодексом, полезахисні лісосмуги належать до лісів. Тому для проведення будь-якої рубки у лісі необхідно отримати спеціальний дозвіл – лісорубний квиток. [1]</vt:lpstr>
      <vt:lpstr>У процесі дослідження створення полезахисних смуг буде дуже корисним для району та країни в цілому. Як зазначалося вищу вони слугують для захисту сільськогосподарських угідь.  Значення полезахисних лісосмуг:  Захищає від вітрової ерозії ґрунту; Підвищення врожайності культур; Захищає територію від буреломів, злив і таке інше; Мета і завдання дослідження.  Мета: визначити призначення полезахисних лісових насаджень, історія виникнення полезахисних насаджень, та сучасний стан їх в України та світі.  Завдання:  1) вивчити особливості створення полезахисних лісових насаджень  2) значення полезахисних лісових насаджень для лісгоспу та країни.  3) дослідити полезахисні насадження лісові насадження Об’єкт дослідження: процес створення полезахисних насаджень на території КСЛП «Агролісгосп» Коропського району, Чернігівської області. </vt:lpstr>
      <vt:lpstr>Предмет дослідження: меліоративне значення полезахисних лісових насаджень в лісогосподарському підприємстві КСЛП «Агролісосп» Матеріали та методи досліджень. Основними матеріалами: слугували результати пошуку джерел інформації через електронний ресурс про польові дослідження та матеріали які знаходяться в КСЛП «Агролісосп» виконаних в Коропському районі. Встановлення сучасного екологічного стану полезахисних лісосмуг в складі існуючих агроекосистем району.  Методи дослідження: зумовило переважне значення польових методів.  В процесі дослідження вивчали стан полезахисних насаджень.  В процесі дослідження використовувався методом спостереження. Не втручаючись в процес. використовуючи переважно матеріали з  електронного ресурсу пошуку інформації та матеріали які знаходяться на лісогосподарському підприємстві «Агролісгосп» та Коропському районі.  Наукова новизна: В ході дослідження полезахисних лісових насаджень Коропського СЛП «Агролісогоп» були встановлені їх захисні властивості та встановлені необхідні заходи для їх покращення. </vt:lpstr>
      <vt:lpstr>2.2. Характеристика Коропського СЛП «Агролісгосп» Коропське спеціалізоване лісогосподарське підприємство «Агролісгосп» (далі лісгосп) розташований в східній частині Чернігівської області на території коропського адміністративного району (див. табл. 1.1). </vt:lpstr>
      <vt:lpstr>Презентация PowerPoint</vt:lpstr>
      <vt:lpstr>            </vt:lpstr>
      <vt:lpstr>Полезахисні лісові смуги Великих Рівнин у США. Впродовж 1930-1935 рр. на Великих Рівнинах США пройшли сильні пилові бурі (рис. 1.1). [2] </vt:lpstr>
      <vt:lpstr>Подекуди вони продовжувались до 1940 р. Це трапилось через нераціональне ведення сільського господарства, яке було посилене низкою природних катастроф – посух. Відсутність сівозмін, спалювання стерні та інші несприятливі фактори призвели до масштабних проявів де гуміфікації, втрати ґрунтом структури та, як наслідок, перенесень ґрунтових частинок з верхнього гумусового горизонту на значні відстані з вітром – власне пилових бур. Найінтенсивніші з них спостерігали у штатах Колорадо, Техасі, Канзасі, Нью-Мехіко та Оклахомі. Ця територія отримала назву "Пиловий котел" (Dust         Bowl). [2] </vt:lpstr>
      <vt:lpstr>Зелена Велика Стіна у Китаї дивитися рис. 1.2 . Подібно до пилових бур у США у 30-х роках ХХ ст., на території Азії сформувався феномен "азійські пилові бурі". Вони призводять до перенесення значних мас піску та пилу з пустелі Гобі, що на півночі Китаю, до Кореї та Японії. Крім значної шкоди для сільського господарства, ці явища є небезпечними для здоров'я населення, адже частинки пилу сорбують на своїй поверхні різноманітні полютанти. Єдиним способом вирішення цієї проблеми було визначено створення Великої зеленої стіни у Китаї, подібної до розглянутої вище системи у США. [2] </vt:lpstr>
      <vt:lpstr>Презентация PowerPoint</vt:lpstr>
      <vt:lpstr>Велика зелена стіна в Сахарі та Сахелі дивитися рис. 1.3. Наймасштабнішим проектом із створення полезахисних насаджень варто визнати Велику зелену стіну в Сахарі та Сахелі. Як і у випадку із розглянутою вище "зеленою стіною" в Китаї, африканська створюється для того, щоб зупинити просування пустелі Сахара на південь та зменшити частоту й інтенсивність пилових бур. У разі успішного за- вершення проекту, пояс рослинності шириною 15 км та довжиною 7 775 км протягнеться через весь африканський континент від Сенегалу (узбережжя Атлантики) до Джибуті (узбережжя Червоного моря) і пройде крізь одинадцять африканських держав. [2]  </vt:lpstr>
      <vt:lpstr>Презентация PowerPoint</vt:lpstr>
      <vt:lpstr>Сьогодні в Україні актуальним є проект «Лісосмуги життя», розроблений Благодійним фондом Peli can live за інформаційної підтримки компанії Latifundist Media див. рис. 1.4.  </vt:lpstr>
      <vt:lpstr>Проект «Лісосмуги життя» передбачає покращення існуючого стану полезахисних та водорегулюючих лісосмуг, а також їх популяризацію. У рамках реалізації програми спільно з науковими консультантами проводитиметься ревізія існуючих лісосмуг, розробка плану дій щодо їх відновлення, подальше проектування та висадка нових насаджень. Проект з відновлення лісосмуг, окрім того, має на меті співпрацю з місцевими господарствами та ОТГ задля відновлення лісосмуг шляхом висадки дерев, що найкраще підходять для кліматичних умов відповідних територій, задля забезпечення максимально позитивного регулюючого впливу на сільськогосподарські угіддя та біотопічного ефекту. Тож, можливо, і вам саме час приєднатися до цієї корисної ініціативи і подбати про власні поля. [3] </vt:lpstr>
      <vt:lpstr>Ефективному веденню сільського господарства великою мірою перешкоджають несприятливі природні явища – посухи, суховії, пилові бурі, ерозія ґрунту тощо. Для боротьби з ними застосовують цілий комплекс агротехнічних, лісомеліоративних та гідротехнічних заходів див. рис. 1.5 (полезахисні насадження). []    </vt:lpstr>
      <vt:lpstr>Ступінь і характер зменшення швидкості вітру і вертикального повітрообміну залежать від будови, або конструкції, полезахисних лісосмуг. Конструкція смуг зумовлює характер їх вітропроникності і визначається наявністю та характером розподілу наскрізних просвітів по всьому профілю смуг. [4] Розрізняють 3 основні конструкції лісосмуг див. рис. 1,5: </vt:lpstr>
      <vt:lpstr>До вашої уваги лісосмуги які є в Коропському районі 1. Лісосмуги (дорога на с. Сохачі Коропський район)</vt:lpstr>
      <vt:lpstr>Презентация PowerPoint</vt:lpstr>
      <vt:lpstr>Презентация PowerPoint</vt:lpstr>
      <vt:lpstr>Презентация PowerPoint</vt:lpstr>
      <vt:lpstr>2. Лісосмуги (дорога на с. Нехаївка Коропський район).</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3. Лісосмуги (дорога на с. Жавтневе Коропський район)</vt:lpstr>
      <vt:lpstr>Презентация PowerPoint</vt:lpstr>
      <vt:lpstr>3. Лісосмуги ( смт Короп )</vt:lpstr>
      <vt:lpstr>Презентация PowerPoint</vt:lpstr>
      <vt:lpstr>Презентация PowerPoint</vt:lpstr>
      <vt:lpstr>Презентация PowerPoint</vt:lpstr>
      <vt:lpstr>Презентация PowerPoint</vt:lpstr>
      <vt:lpstr>Презентация PowerPoint</vt:lpstr>
      <vt:lpstr>4. Лісосмуги ( дорога на с . Тарасівка )  </vt:lpstr>
      <vt:lpstr>Презентация PowerPoint</vt:lpstr>
      <vt:lpstr>Презентация PowerPoint</vt:lpstr>
      <vt:lpstr>Недоліком виявили те що нікому стежити за полезахисними смугами, всім байдуже, підприємствам та приватним власникам а чому, тому що полезахисні лісосмуги вважається нічийним майном, які колись належали колгоспам а потім вони розвалилися.  Їхнє створення сприяє зменшенню шкідливих впливів на навколишнє середовище, викиду шкідливих газів в повітря. Впливає на покращення життя людей завдяки природному фільтру.  В підсумку всього досліджуваного ми дійшли до висновку що полезахисні лісові насадження істотно впливають на навколишнє середовище, економіку та суспільство в цілому. І прийняли такі рішення що створення полезахисних лісових насаджень та їх збереження від незаконних рубань, догляд за ними. Буде тільки на краще для суспільства. Їх потрібно зберігати й створювати нові.  </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Solodkyi Serhii</dc:creator>
  <cp:lastModifiedBy>1</cp:lastModifiedBy>
  <cp:revision>67</cp:revision>
  <dcterms:created xsi:type="dcterms:W3CDTF">2020-05-16T12:00:38Z</dcterms:created>
  <dcterms:modified xsi:type="dcterms:W3CDTF">2023-12-31T10:37:40Z</dcterms:modified>
</cp:coreProperties>
</file>

<file path=docProps/thumbnail.jpeg>
</file>